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336"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6" d="100"/>
          <a:sy n="66" d="100"/>
        </p:scale>
        <p:origin x="1459"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23593-2EDB-AE12-1B25-86CD459A06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526048-F777-3E4C-1A43-7C5EE46F4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60CA9-2EA9-5FD6-1BC9-7D488406337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5B7B97A-D14C-AD7F-3842-1AA928EC311F}"/>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86605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45C6C-26A7-7330-B410-F3F4613AE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9818A-BB52-AC09-328E-630B3BFF1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A7604-136A-AAE9-8D42-65AB37C3136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1529C62-11D2-4C9F-0991-C1DC3BB958D8}"/>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707375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noProof="0" dirty="0">
                <a:solidFill>
                  <a:schemeClr val="bg2"/>
                </a:solidFill>
                <a:latin typeface="Abadi"/>
                <a:ea typeface="SF Pro" pitchFamily="2" charset="0"/>
                <a:cs typeface="SF Pro" pitchFamily="2" charset="0"/>
              </a:rPr>
              <a:t>&lt;Name&gt;</a:t>
            </a:r>
          </a:p>
          <a:p>
            <a:r>
              <a:rPr lang="en-US" noProof="0"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10</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21920" y="1349206"/>
            <a:ext cx="8270240" cy="5148992"/>
          </a:xfrm>
          <a:prstGeom prst="rect">
            <a:avLst/>
          </a:prstGeom>
        </p:spPr>
        <p:txBody>
          <a:bodyPr lIns="91440" tIns="45720" rIns="91440" bIns="45720" anchor="t">
            <a:noAutofit/>
          </a:bodyPr>
          <a:lstStyle/>
          <a:p>
            <a:pPr marL="0" indent="0">
              <a:lnSpc>
                <a:spcPct val="100000"/>
              </a:lnSpc>
              <a:spcBef>
                <a:spcPts val="1400"/>
              </a:spcBef>
              <a:buNone/>
            </a:pPr>
            <a:r>
              <a:rPr lang="en-US" sz="1600" noProof="0" dirty="0">
                <a:solidFill>
                  <a:schemeClr val="accent3">
                    <a:lumMod val="25000"/>
                  </a:schemeClr>
                </a:solidFill>
                <a:latin typeface="Abadi"/>
              </a:rPr>
              <a:t>Objectives:</a:t>
            </a:r>
          </a:p>
          <a:p>
            <a:pPr lvl="1">
              <a:lnSpc>
                <a:spcPct val="100000"/>
              </a:lnSpc>
              <a:spcBef>
                <a:spcPts val="1400"/>
              </a:spcBef>
            </a:pPr>
            <a:r>
              <a:rPr lang="en-US" sz="1100" noProof="0" dirty="0">
                <a:solidFill>
                  <a:schemeClr val="accent3">
                    <a:lumMod val="25000"/>
                  </a:schemeClr>
                </a:solidFill>
                <a:latin typeface="Abadi"/>
              </a:rPr>
              <a:t>Extract specific details about SpaceX launches </a:t>
            </a:r>
          </a:p>
          <a:p>
            <a:pPr lvl="1">
              <a:lnSpc>
                <a:spcPct val="100000"/>
              </a:lnSpc>
              <a:spcBef>
                <a:spcPts val="1400"/>
              </a:spcBef>
            </a:pPr>
            <a:r>
              <a:rPr lang="en-US" sz="1100" noProof="0" dirty="0">
                <a:solidFill>
                  <a:schemeClr val="accent3">
                    <a:lumMod val="25000"/>
                  </a:schemeClr>
                </a:solidFill>
                <a:latin typeface="Abadi"/>
              </a:rPr>
              <a:t>Websites such as SpaceX’s official site or third-party sources (e.g., mission updates, launches, landing sites).</a:t>
            </a:r>
          </a:p>
          <a:p>
            <a:pPr lvl="1">
              <a:lnSpc>
                <a:spcPct val="100000"/>
              </a:lnSpc>
              <a:spcBef>
                <a:spcPts val="1400"/>
              </a:spcBef>
            </a:pPr>
            <a:r>
              <a:rPr lang="en-US" sz="1100" noProof="0" dirty="0">
                <a:solidFill>
                  <a:schemeClr val="accent3">
                    <a:lumMod val="25000"/>
                  </a:schemeClr>
                </a:solidFill>
                <a:latin typeface="Abadi"/>
              </a:rPr>
              <a:t>Sending HTTP Requests:</a:t>
            </a:r>
          </a:p>
          <a:p>
            <a:pPr marL="0" indent="0">
              <a:lnSpc>
                <a:spcPct val="100000"/>
              </a:lnSpc>
              <a:spcBef>
                <a:spcPts val="1400"/>
              </a:spcBef>
              <a:buNone/>
            </a:pPr>
            <a:r>
              <a:rPr lang="en-US" sz="1600" noProof="0" dirty="0">
                <a:solidFill>
                  <a:schemeClr val="accent3">
                    <a:lumMod val="25000"/>
                  </a:schemeClr>
                </a:solidFill>
                <a:latin typeface="Abadi"/>
              </a:rPr>
              <a:t>Use requests library to send a GET request to a website.</a:t>
            </a:r>
          </a:p>
          <a:p>
            <a:pPr lvl="1">
              <a:lnSpc>
                <a:spcPct val="100000"/>
              </a:lnSpc>
              <a:spcBef>
                <a:spcPts val="1400"/>
              </a:spcBef>
            </a:pPr>
            <a:r>
              <a:rPr lang="en-US" sz="1100" noProof="0" dirty="0">
                <a:solidFill>
                  <a:schemeClr val="accent3">
                    <a:lumMod val="25000"/>
                  </a:schemeClr>
                </a:solidFill>
                <a:latin typeface="Abadi"/>
              </a:rPr>
              <a:t>Fetch the HTML content of the page to be parsed.</a:t>
            </a:r>
          </a:p>
          <a:p>
            <a:pPr lvl="1">
              <a:lnSpc>
                <a:spcPct val="100000"/>
              </a:lnSpc>
              <a:spcBef>
                <a:spcPts val="1400"/>
              </a:spcBef>
            </a:pPr>
            <a:r>
              <a:rPr lang="en-US" sz="1100" noProof="0" dirty="0">
                <a:solidFill>
                  <a:schemeClr val="accent3">
                    <a:lumMod val="25000"/>
                  </a:schemeClr>
                </a:solidFill>
                <a:latin typeface="Abadi"/>
              </a:rPr>
              <a:t>Parse HTML with </a:t>
            </a:r>
            <a:r>
              <a:rPr lang="en-US" sz="1100" noProof="0" dirty="0" err="1">
                <a:solidFill>
                  <a:schemeClr val="accent3">
                    <a:lumMod val="25000"/>
                  </a:schemeClr>
                </a:solidFill>
                <a:latin typeface="Abadi"/>
              </a:rPr>
              <a:t>BeautifulSoup</a:t>
            </a:r>
            <a:r>
              <a:rPr lang="en-US" sz="1100" noProof="0" dirty="0">
                <a:solidFill>
                  <a:schemeClr val="accent3">
                    <a:lumMod val="25000"/>
                  </a:schemeClr>
                </a:solidFill>
                <a:latin typeface="Abadi"/>
              </a:rPr>
              <a:t>:</a:t>
            </a:r>
            <a:endParaRPr lang="en-US" sz="2000" noProof="0" dirty="0">
              <a:solidFill>
                <a:schemeClr val="accent3">
                  <a:lumMod val="25000"/>
                </a:schemeClr>
              </a:solidFill>
              <a:latin typeface="Abadi"/>
            </a:endParaRPr>
          </a:p>
          <a:p>
            <a:pPr marL="0" indent="0">
              <a:lnSpc>
                <a:spcPct val="100000"/>
              </a:lnSpc>
              <a:spcBef>
                <a:spcPts val="1400"/>
              </a:spcBef>
              <a:buNone/>
            </a:pPr>
            <a:r>
              <a:rPr lang="en-US" sz="1600" noProof="0" dirty="0">
                <a:solidFill>
                  <a:schemeClr val="accent3">
                    <a:lumMod val="25000"/>
                  </a:schemeClr>
                </a:solidFill>
                <a:latin typeface="Abadi"/>
              </a:rPr>
              <a:t>Use </a:t>
            </a:r>
            <a:r>
              <a:rPr lang="en-US" sz="1600" noProof="0" dirty="0" err="1">
                <a:solidFill>
                  <a:schemeClr val="accent3">
                    <a:lumMod val="25000"/>
                  </a:schemeClr>
                </a:solidFill>
                <a:latin typeface="Abadi"/>
              </a:rPr>
              <a:t>BeautifulSoup</a:t>
            </a:r>
            <a:r>
              <a:rPr lang="en-US" sz="1600" noProof="0" dirty="0">
                <a:solidFill>
                  <a:schemeClr val="accent3">
                    <a:lumMod val="25000"/>
                  </a:schemeClr>
                </a:solidFill>
                <a:latin typeface="Abadi"/>
              </a:rPr>
              <a:t> to parse the HTML content.</a:t>
            </a:r>
          </a:p>
          <a:p>
            <a:pPr lvl="1">
              <a:lnSpc>
                <a:spcPct val="100000"/>
              </a:lnSpc>
              <a:spcBef>
                <a:spcPts val="1400"/>
              </a:spcBef>
            </a:pPr>
            <a:r>
              <a:rPr lang="en-US" sz="1100" noProof="0" dirty="0">
                <a:solidFill>
                  <a:schemeClr val="accent3">
                    <a:lumMod val="25000"/>
                  </a:schemeClr>
                </a:solidFill>
                <a:latin typeface="Abadi"/>
              </a:rPr>
              <a:t>Navigate through the parsed HTML tree to find specific data points (e.g., launch success, mission details, etc.).</a:t>
            </a:r>
          </a:p>
          <a:p>
            <a:pPr marL="0" indent="0">
              <a:lnSpc>
                <a:spcPct val="100000"/>
              </a:lnSpc>
              <a:spcBef>
                <a:spcPts val="1400"/>
              </a:spcBef>
              <a:buNone/>
            </a:pPr>
            <a:r>
              <a:rPr lang="en-US" sz="1600" noProof="0" dirty="0">
                <a:solidFill>
                  <a:schemeClr val="accent3">
                    <a:lumMod val="25000"/>
                  </a:schemeClr>
                </a:solidFill>
                <a:latin typeface="Abadi"/>
              </a:rPr>
              <a:t>Data Extraction:</a:t>
            </a:r>
          </a:p>
          <a:p>
            <a:pPr lvl="1">
              <a:lnSpc>
                <a:spcPct val="100000"/>
              </a:lnSpc>
              <a:spcBef>
                <a:spcPts val="1400"/>
              </a:spcBef>
            </a:pPr>
            <a:r>
              <a:rPr lang="en-US" sz="1100" noProof="0" dirty="0">
                <a:solidFill>
                  <a:schemeClr val="accent3">
                    <a:lumMod val="25000"/>
                  </a:schemeClr>
                </a:solidFill>
                <a:latin typeface="Abadi"/>
              </a:rPr>
              <a:t>Extract specific elements such as tables, launch dates, success/failure, etc.</a:t>
            </a:r>
          </a:p>
          <a:p>
            <a:pPr lvl="1">
              <a:lnSpc>
                <a:spcPct val="100000"/>
              </a:lnSpc>
              <a:spcBef>
                <a:spcPts val="1400"/>
              </a:spcBef>
            </a:pPr>
            <a:r>
              <a:rPr lang="en-US" sz="1100" noProof="0" dirty="0">
                <a:solidFill>
                  <a:schemeClr val="accent3">
                    <a:lumMod val="25000"/>
                  </a:schemeClr>
                </a:solidFill>
                <a:latin typeface="Abadi"/>
              </a:rPr>
              <a:t>Filter the required data using </a:t>
            </a:r>
            <a:r>
              <a:rPr lang="en-US" sz="1100" noProof="0" dirty="0" err="1">
                <a:solidFill>
                  <a:schemeClr val="accent3">
                    <a:lumMod val="25000"/>
                  </a:schemeClr>
                </a:solidFill>
                <a:latin typeface="Abadi"/>
              </a:rPr>
              <a:t>BeautifulSoup’s</a:t>
            </a:r>
            <a:r>
              <a:rPr lang="en-US" sz="1100" noProof="0" dirty="0">
                <a:solidFill>
                  <a:schemeClr val="accent3">
                    <a:lumMod val="25000"/>
                  </a:schemeClr>
                </a:solidFill>
                <a:latin typeface="Abadi"/>
              </a:rPr>
              <a:t> methods like .find(), .</a:t>
            </a:r>
            <a:r>
              <a:rPr lang="en-US" sz="1100" noProof="0" dirty="0" err="1">
                <a:solidFill>
                  <a:schemeClr val="accent3">
                    <a:lumMod val="25000"/>
                  </a:schemeClr>
                </a:solidFill>
                <a:latin typeface="Abadi"/>
              </a:rPr>
              <a:t>find_all</a:t>
            </a:r>
            <a:r>
              <a:rPr lang="en-US" sz="1100" noProof="0" dirty="0">
                <a:solidFill>
                  <a:schemeClr val="accent3">
                    <a:lumMod val="25000"/>
                  </a:schemeClr>
                </a:solidFill>
                <a:latin typeface="Abadi"/>
              </a:rPr>
              <a:t>(), and .text.</a:t>
            </a:r>
          </a:p>
          <a:p>
            <a:pPr marL="0" indent="0">
              <a:lnSpc>
                <a:spcPct val="100000"/>
              </a:lnSpc>
              <a:spcBef>
                <a:spcPts val="1400"/>
              </a:spcBef>
              <a:buNone/>
            </a:pPr>
            <a:r>
              <a:rPr lang="en-US" sz="1600" noProof="0" dirty="0">
                <a:solidFill>
                  <a:schemeClr val="accent3">
                    <a:lumMod val="25000"/>
                  </a:schemeClr>
                </a:solidFill>
                <a:latin typeface="Abadi"/>
              </a:rPr>
              <a:t>Store Data:</a:t>
            </a:r>
          </a:p>
          <a:p>
            <a:pPr lvl="1">
              <a:lnSpc>
                <a:spcPct val="100000"/>
              </a:lnSpc>
              <a:spcBef>
                <a:spcPts val="1400"/>
              </a:spcBef>
            </a:pPr>
            <a:r>
              <a:rPr lang="en-US" sz="1100" noProof="0" dirty="0">
                <a:solidFill>
                  <a:schemeClr val="accent3">
                    <a:lumMod val="25000"/>
                  </a:schemeClr>
                </a:solidFill>
                <a:latin typeface="Abadi"/>
              </a:rPr>
              <a:t>Store the scraped data in a structured format like CSV or Excel for further analysis.</a:t>
            </a:r>
            <a:endParaRPr lang="en-US" sz="11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Scraping</a:t>
            </a:r>
            <a:endParaRPr lang="en-US" noProof="0" dirty="0">
              <a:solidFill>
                <a:srgbClr val="0B49CB"/>
              </a:solidFill>
            </a:endParaRPr>
          </a:p>
        </p:txBody>
      </p:sp>
      <p:sp>
        <p:nvSpPr>
          <p:cNvPr id="5" name="Rectangle 4">
            <a:extLst>
              <a:ext uri="{FF2B5EF4-FFF2-40B4-BE49-F238E27FC236}">
                <a16:creationId xmlns:a16="http://schemas.microsoft.com/office/drawing/2014/main" id="{52A5F277-5C91-5B6C-8E4D-17FEB06E663A}"/>
              </a:ext>
            </a:extLst>
          </p:cNvPr>
          <p:cNvSpPr/>
          <p:nvPr/>
        </p:nvSpPr>
        <p:spPr>
          <a:xfrm>
            <a:off x="8641144" y="1595567"/>
            <a:ext cx="1732216" cy="664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noProof="0" dirty="0"/>
              <a:t>Objectives</a:t>
            </a:r>
          </a:p>
          <a:p>
            <a:pPr algn="ctr"/>
            <a:r>
              <a:rPr lang="en-US" sz="1400" dirty="0"/>
              <a:t>(start web scraping)</a:t>
            </a:r>
            <a:endParaRPr lang="en-US" sz="1400" noProof="0" dirty="0"/>
          </a:p>
        </p:txBody>
      </p:sp>
      <p:sp>
        <p:nvSpPr>
          <p:cNvPr id="7" name="Rectangle 6">
            <a:extLst>
              <a:ext uri="{FF2B5EF4-FFF2-40B4-BE49-F238E27FC236}">
                <a16:creationId xmlns:a16="http://schemas.microsoft.com/office/drawing/2014/main" id="{8F21A0FF-5A10-581B-42B1-5BDA8E443789}"/>
              </a:ext>
            </a:extLst>
          </p:cNvPr>
          <p:cNvSpPr/>
          <p:nvPr/>
        </p:nvSpPr>
        <p:spPr>
          <a:xfrm>
            <a:off x="8641142" y="2728595"/>
            <a:ext cx="1710847" cy="664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noProof="0" dirty="0"/>
              <a:t>Send GET Request to website</a:t>
            </a:r>
          </a:p>
        </p:txBody>
      </p:sp>
      <p:sp>
        <p:nvSpPr>
          <p:cNvPr id="8" name="Rectangle 7">
            <a:extLst>
              <a:ext uri="{FF2B5EF4-FFF2-40B4-BE49-F238E27FC236}">
                <a16:creationId xmlns:a16="http://schemas.microsoft.com/office/drawing/2014/main" id="{83021C84-B06F-D761-158E-42FA0D9BB298}"/>
              </a:ext>
            </a:extLst>
          </p:cNvPr>
          <p:cNvSpPr/>
          <p:nvPr/>
        </p:nvSpPr>
        <p:spPr>
          <a:xfrm>
            <a:off x="8641144" y="3748999"/>
            <a:ext cx="1710847" cy="664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noProof="0" dirty="0"/>
              <a:t>Parse HTML </a:t>
            </a:r>
          </a:p>
          <a:p>
            <a:pPr algn="ctr"/>
            <a:r>
              <a:rPr lang="en-US" sz="1400" dirty="0"/>
              <a:t>(</a:t>
            </a:r>
            <a:r>
              <a:rPr lang="en-US" sz="1400" dirty="0" err="1"/>
              <a:t>BeautifulSoup</a:t>
            </a:r>
            <a:r>
              <a:rPr lang="en-US" sz="1400" dirty="0"/>
              <a:t>)</a:t>
            </a:r>
            <a:endParaRPr lang="en-US" sz="1400" noProof="0" dirty="0"/>
          </a:p>
        </p:txBody>
      </p:sp>
      <p:sp>
        <p:nvSpPr>
          <p:cNvPr id="9" name="Rectangle 8">
            <a:extLst>
              <a:ext uri="{FF2B5EF4-FFF2-40B4-BE49-F238E27FC236}">
                <a16:creationId xmlns:a16="http://schemas.microsoft.com/office/drawing/2014/main" id="{0BA10260-86C6-BE68-AC04-940E31638CA7}"/>
              </a:ext>
            </a:extLst>
          </p:cNvPr>
          <p:cNvSpPr/>
          <p:nvPr/>
        </p:nvSpPr>
        <p:spPr>
          <a:xfrm>
            <a:off x="8641144" y="4678095"/>
            <a:ext cx="1710847" cy="664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noProof="0" dirty="0"/>
              <a:t>Extract Data</a:t>
            </a:r>
          </a:p>
        </p:txBody>
      </p:sp>
      <p:sp>
        <p:nvSpPr>
          <p:cNvPr id="10" name="Rectangle 9">
            <a:extLst>
              <a:ext uri="{FF2B5EF4-FFF2-40B4-BE49-F238E27FC236}">
                <a16:creationId xmlns:a16="http://schemas.microsoft.com/office/drawing/2014/main" id="{B1E078DB-7E88-63E0-4F8B-C1DDE42E79D8}"/>
              </a:ext>
            </a:extLst>
          </p:cNvPr>
          <p:cNvSpPr/>
          <p:nvPr/>
        </p:nvSpPr>
        <p:spPr>
          <a:xfrm>
            <a:off x="8641143" y="5540705"/>
            <a:ext cx="1710847" cy="664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noProof="0" dirty="0"/>
              <a:t>Store Data in CSV</a:t>
            </a:r>
          </a:p>
        </p:txBody>
      </p:sp>
      <p:cxnSp>
        <p:nvCxnSpPr>
          <p:cNvPr id="12" name="Connecteur droit avec flèche 11">
            <a:extLst>
              <a:ext uri="{FF2B5EF4-FFF2-40B4-BE49-F238E27FC236}">
                <a16:creationId xmlns:a16="http://schemas.microsoft.com/office/drawing/2014/main" id="{F76F51A9-F1AA-475E-4872-2B460D95CABD}"/>
              </a:ext>
            </a:extLst>
          </p:cNvPr>
          <p:cNvCxnSpPr/>
          <p:nvPr/>
        </p:nvCxnSpPr>
        <p:spPr>
          <a:xfrm>
            <a:off x="9531283" y="2260503"/>
            <a:ext cx="0" cy="4576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AB524E28-A342-5230-2432-162F9139841C}"/>
              </a:ext>
            </a:extLst>
          </p:cNvPr>
          <p:cNvCxnSpPr/>
          <p:nvPr/>
        </p:nvCxnSpPr>
        <p:spPr>
          <a:xfrm>
            <a:off x="9531283" y="3378507"/>
            <a:ext cx="0" cy="379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09B068C4-4C8B-2584-B7C1-E6E4FF81B761}"/>
              </a:ext>
            </a:extLst>
          </p:cNvPr>
          <p:cNvCxnSpPr>
            <a:cxnSpLocks/>
            <a:stCxn id="8" idx="2"/>
            <a:endCxn id="9" idx="0"/>
          </p:cNvCxnSpPr>
          <p:nvPr/>
        </p:nvCxnSpPr>
        <p:spPr>
          <a:xfrm>
            <a:off x="9496568" y="4413935"/>
            <a:ext cx="0" cy="264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D812EB52-F14F-D939-C509-75F0BA9D1895}"/>
              </a:ext>
            </a:extLst>
          </p:cNvPr>
          <p:cNvCxnSpPr>
            <a:cxnSpLocks/>
            <a:stCxn id="9" idx="2"/>
            <a:endCxn id="10" idx="0"/>
          </p:cNvCxnSpPr>
          <p:nvPr/>
        </p:nvCxnSpPr>
        <p:spPr>
          <a:xfrm flipH="1">
            <a:off x="9496567" y="5343031"/>
            <a:ext cx="1" cy="1976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ZoneTexte 24">
            <a:extLst>
              <a:ext uri="{FF2B5EF4-FFF2-40B4-BE49-F238E27FC236}">
                <a16:creationId xmlns:a16="http://schemas.microsoft.com/office/drawing/2014/main" id="{2A05CFDB-2550-910E-B11A-7BF6E74985EF}"/>
              </a:ext>
            </a:extLst>
          </p:cNvPr>
          <p:cNvSpPr txBox="1"/>
          <p:nvPr/>
        </p:nvSpPr>
        <p:spPr>
          <a:xfrm>
            <a:off x="2081343" y="6401196"/>
            <a:ext cx="8005029" cy="338554"/>
          </a:xfrm>
          <a:prstGeom prst="rect">
            <a:avLst/>
          </a:prstGeom>
          <a:noFill/>
        </p:spPr>
        <p:txBody>
          <a:bodyPr wrap="square">
            <a:spAutoFit/>
          </a:bodyPr>
          <a:lstStyle/>
          <a:p>
            <a:r>
              <a:rPr lang="fr-FR" sz="1600" dirty="0">
                <a:latin typeface="Abadi" panose="020B0604020104020204" pitchFamily="34" charset="0"/>
              </a:rPr>
              <a:t>https://github.com/yhakam/IBM-Final-Project/blob/main/jupyter-labs-webscraping.ipynb</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noProof="0" smtClean="0"/>
              <a:t>11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2171" y="1825625"/>
            <a:ext cx="8975652" cy="3599815"/>
          </a:xfrm>
          <a:prstGeom prst="rect">
            <a:avLst/>
          </a:prstGeom>
        </p:spPr>
        <p:txBody>
          <a:bodyPr/>
          <a:lstStyle/>
          <a:p>
            <a:pPr marL="0" indent="0">
              <a:buNone/>
            </a:pPr>
            <a:r>
              <a:rPr lang="en-US" sz="1600" dirty="0">
                <a:latin typeface="Abadi" panose="020B0604020104020204" pitchFamily="34" charset="0"/>
              </a:rPr>
              <a:t>Data wrangling refers to cleaning and transforming raw data into a usable format for analysis. This process typically includes handling missing values, converting data types, and feature engineering.</a:t>
            </a:r>
          </a:p>
          <a:p>
            <a:pPr marL="0" indent="0">
              <a:buNone/>
            </a:pPr>
            <a:endParaRPr lang="en-US" sz="1600" noProof="0" dirty="0"/>
          </a:p>
          <a:p>
            <a:r>
              <a:rPr lang="en-US" sz="1600" noProof="0" dirty="0">
                <a:latin typeface="Abadi" panose="020B0604020104020204" pitchFamily="34" charset="0"/>
              </a:rPr>
              <a:t>Import Data: Loaded CSV file using </a:t>
            </a:r>
            <a:r>
              <a:rPr lang="en-US" sz="1600" noProof="0" dirty="0" err="1">
                <a:latin typeface="Abadi" panose="020B0604020104020204" pitchFamily="34" charset="0"/>
              </a:rPr>
              <a:t>pandas.read_csv</a:t>
            </a:r>
            <a:r>
              <a:rPr lang="en-US" sz="1600" noProof="0" dirty="0">
                <a:latin typeface="Abadi" panose="020B0604020104020204" pitchFamily="34" charset="0"/>
              </a:rPr>
              <a:t>().</a:t>
            </a:r>
          </a:p>
          <a:p>
            <a:r>
              <a:rPr lang="en-US" sz="1600" noProof="0" dirty="0">
                <a:latin typeface="Abadi" panose="020B0604020104020204" pitchFamily="34" charset="0"/>
              </a:rPr>
              <a:t>Missing Data: Handled using </a:t>
            </a:r>
            <a:r>
              <a:rPr lang="en-US" sz="1600" noProof="0" dirty="0" err="1">
                <a:latin typeface="Abadi" panose="020B0604020104020204" pitchFamily="34" charset="0"/>
              </a:rPr>
              <a:t>dropna</a:t>
            </a:r>
            <a:r>
              <a:rPr lang="en-US" sz="1600" noProof="0" dirty="0">
                <a:latin typeface="Abadi" panose="020B0604020104020204" pitchFamily="34" charset="0"/>
              </a:rPr>
              <a:t>() or </a:t>
            </a:r>
            <a:r>
              <a:rPr lang="en-US" sz="1600" noProof="0" dirty="0" err="1">
                <a:latin typeface="Abadi" panose="020B0604020104020204" pitchFamily="34" charset="0"/>
              </a:rPr>
              <a:t>fillna</a:t>
            </a:r>
            <a:r>
              <a:rPr lang="en-US" sz="1600" noProof="0" dirty="0">
                <a:latin typeface="Abadi" panose="020B0604020104020204" pitchFamily="34" charset="0"/>
              </a:rPr>
              <a:t>().</a:t>
            </a:r>
          </a:p>
          <a:p>
            <a:r>
              <a:rPr lang="en-US" sz="1600" noProof="0" dirty="0">
                <a:latin typeface="Abadi" panose="020B0604020104020204" pitchFamily="34" charset="0"/>
              </a:rPr>
              <a:t>Feature Engineering: Created Season and extracted date components.</a:t>
            </a:r>
          </a:p>
          <a:p>
            <a:r>
              <a:rPr lang="en-US" sz="1600" noProof="0" dirty="0">
                <a:latin typeface="Abadi" panose="020B0604020104020204" pitchFamily="34" charset="0"/>
              </a:rPr>
              <a:t>Encoding: Converted categorical variables to numerical (e.g., success = 1, failure = 0).</a:t>
            </a:r>
          </a:p>
          <a:p>
            <a:r>
              <a:rPr lang="en-US" sz="1600" noProof="0" dirty="0">
                <a:latin typeface="Abadi" panose="020B0604020104020204" pitchFamily="34" charset="0"/>
              </a:rPr>
              <a:t>Outliers: Removed extreme values in numerical columns.</a:t>
            </a:r>
          </a:p>
          <a:p>
            <a:r>
              <a:rPr lang="en-US" sz="1600" noProof="0" dirty="0">
                <a:latin typeface="Abadi" panose="020B0604020104020204" pitchFamily="34" charset="0"/>
              </a:rPr>
              <a:t>Normalization: Scaled numerical features using Min-Max.</a:t>
            </a:r>
          </a:p>
          <a:p>
            <a:r>
              <a:rPr lang="en-US" sz="1600" noProof="0" dirty="0">
                <a:latin typeface="Abadi" panose="020B0604020104020204" pitchFamily="34" charset="0"/>
              </a:rPr>
              <a:t>Final Prep: Selected relevant features for modeling.</a:t>
            </a:r>
            <a:endParaRPr lang="en-US" sz="1400" noProof="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p>
        </p:txBody>
      </p:sp>
      <p:sp>
        <p:nvSpPr>
          <p:cNvPr id="9" name="ZoneTexte 8">
            <a:extLst>
              <a:ext uri="{FF2B5EF4-FFF2-40B4-BE49-F238E27FC236}">
                <a16:creationId xmlns:a16="http://schemas.microsoft.com/office/drawing/2014/main" id="{A11BF340-3078-011C-AA47-0023157E1A14}"/>
              </a:ext>
            </a:extLst>
          </p:cNvPr>
          <p:cNvSpPr txBox="1"/>
          <p:nvPr/>
        </p:nvSpPr>
        <p:spPr>
          <a:xfrm>
            <a:off x="2179320" y="5980796"/>
            <a:ext cx="7833360" cy="338554"/>
          </a:xfrm>
          <a:prstGeom prst="rect">
            <a:avLst/>
          </a:prstGeom>
          <a:noFill/>
        </p:spPr>
        <p:txBody>
          <a:bodyPr wrap="square">
            <a:spAutoFit/>
          </a:bodyPr>
          <a:lstStyle/>
          <a:p>
            <a:r>
              <a:rPr lang="fr-FR" sz="1600" dirty="0">
                <a:latin typeface="Abadi" panose="020B0604020104020204" pitchFamily="34" charset="0"/>
              </a:rPr>
              <a:t>https://github.com/yhakam/IBM-Final-Project/blob/main/jupyter-labs-webscraping.ipynb</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noProof="0" smtClean="0"/>
              <a:t>12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9284" y="1279900"/>
            <a:ext cx="10888240" cy="5283460"/>
          </a:xfrm>
          <a:prstGeom prst="rect">
            <a:avLst/>
          </a:prstGeom>
        </p:spPr>
        <p:txBody>
          <a:bodyPr lIns="91440" tIns="45720" rIns="91440" bIns="45720" anchor="t"/>
          <a:lstStyle/>
          <a:p>
            <a:pPr marL="0" indent="0">
              <a:lnSpc>
                <a:spcPct val="100000"/>
              </a:lnSpc>
              <a:spcBef>
                <a:spcPts val="1400"/>
              </a:spcBef>
              <a:buNone/>
            </a:pPr>
            <a:r>
              <a:rPr lang="en-US" sz="1400" noProof="0" dirty="0">
                <a:solidFill>
                  <a:schemeClr val="accent3">
                    <a:lumMod val="25000"/>
                  </a:schemeClr>
                </a:solidFill>
                <a:latin typeface="Abadi"/>
              </a:rPr>
              <a:t>Bar Chart (Launch Success vs Orbit Type):</a:t>
            </a:r>
          </a:p>
          <a:p>
            <a:pPr lvl="1">
              <a:lnSpc>
                <a:spcPct val="100000"/>
              </a:lnSpc>
              <a:spcBef>
                <a:spcPts val="1400"/>
              </a:spcBef>
            </a:pPr>
            <a:r>
              <a:rPr lang="en-US" sz="1400" noProof="0" dirty="0">
                <a:solidFill>
                  <a:schemeClr val="accent3">
                    <a:lumMod val="25000"/>
                  </a:schemeClr>
                </a:solidFill>
                <a:latin typeface="Abadi"/>
              </a:rPr>
              <a:t>Purpose: To visualize the success rate based on the orbit type.</a:t>
            </a:r>
          </a:p>
          <a:p>
            <a:pPr lvl="1">
              <a:lnSpc>
                <a:spcPct val="100000"/>
              </a:lnSpc>
              <a:spcBef>
                <a:spcPts val="1400"/>
              </a:spcBef>
            </a:pPr>
            <a:r>
              <a:rPr lang="en-US" sz="1400" noProof="0" dirty="0">
                <a:solidFill>
                  <a:schemeClr val="accent3">
                    <a:lumMod val="25000"/>
                  </a:schemeClr>
                </a:solidFill>
                <a:latin typeface="Abadi"/>
              </a:rPr>
              <a:t>Why: Helps understand the Orbit types their success rate.</a:t>
            </a:r>
          </a:p>
          <a:p>
            <a:pPr>
              <a:buNone/>
            </a:pPr>
            <a:r>
              <a:rPr lang="en-US" sz="1600" dirty="0">
                <a:latin typeface="Abadi" panose="020B0604020104020204" pitchFamily="34" charset="0"/>
              </a:rPr>
              <a:t>Catplot</a:t>
            </a:r>
          </a:p>
          <a:p>
            <a:pPr lvl="1"/>
            <a:r>
              <a:rPr lang="en-US" sz="1400" dirty="0">
                <a:latin typeface="Abadi" panose="020B0604020104020204" pitchFamily="34" charset="0"/>
              </a:rPr>
              <a:t>Purpose: To explore how the payload mass affects the flight number and the success (class) of the landing.</a:t>
            </a:r>
          </a:p>
          <a:p>
            <a:pPr lvl="1"/>
            <a:r>
              <a:rPr lang="en-US" sz="1400" dirty="0">
                <a:latin typeface="Abadi" panose="020B0604020104020204" pitchFamily="34" charset="0"/>
              </a:rPr>
              <a:t>Why: This plot helps identify if there's a relationship between the payload mass and the success rate of the mission, as well as how the success varies across different flight numbers. This can offer insights into whether certain payload masses or certain flight numbers are linked to higher chances of success or failure.</a:t>
            </a:r>
          </a:p>
          <a:p>
            <a:pPr marL="0" indent="0">
              <a:lnSpc>
                <a:spcPct val="100000"/>
              </a:lnSpc>
              <a:spcBef>
                <a:spcPts val="1400"/>
              </a:spcBef>
              <a:buNone/>
            </a:pPr>
            <a:r>
              <a:rPr lang="en-US" sz="1600" noProof="0" dirty="0">
                <a:solidFill>
                  <a:schemeClr val="accent3">
                    <a:lumMod val="25000"/>
                  </a:schemeClr>
                </a:solidFill>
                <a:latin typeface="Abadi" panose="020B0604020104020204" pitchFamily="34" charset="0"/>
              </a:rPr>
              <a:t>Scatter Plot (Flight Number/Payload Mass vs Launch Site):</a:t>
            </a:r>
            <a:endParaRPr lang="en-US" sz="1600" noProof="0" dirty="0">
              <a:solidFill>
                <a:schemeClr val="accent3">
                  <a:lumMod val="25000"/>
                </a:schemeClr>
              </a:solidFill>
              <a:latin typeface="Abadi"/>
            </a:endParaRPr>
          </a:p>
          <a:p>
            <a:pPr lvl="1">
              <a:lnSpc>
                <a:spcPct val="100000"/>
              </a:lnSpc>
              <a:spcBef>
                <a:spcPts val="1400"/>
              </a:spcBef>
            </a:pPr>
            <a:r>
              <a:rPr lang="en-US" sz="1400" noProof="0" dirty="0">
                <a:solidFill>
                  <a:schemeClr val="accent3">
                    <a:lumMod val="25000"/>
                  </a:schemeClr>
                </a:solidFill>
                <a:latin typeface="Abadi"/>
              </a:rPr>
              <a:t>Purpose: To visualize the relationship between flight number/payload mass and Launching Sites</a:t>
            </a:r>
          </a:p>
          <a:p>
            <a:pPr lvl="1">
              <a:lnSpc>
                <a:spcPct val="100000"/>
              </a:lnSpc>
              <a:spcBef>
                <a:spcPts val="1400"/>
              </a:spcBef>
            </a:pPr>
            <a:r>
              <a:rPr lang="en-US" sz="1400" noProof="0" dirty="0">
                <a:solidFill>
                  <a:schemeClr val="accent3">
                    <a:lumMod val="25000"/>
                  </a:schemeClr>
                </a:solidFill>
                <a:latin typeface="Abadi"/>
              </a:rPr>
              <a:t>Why: Helps understand how payload mass and flight number depends on the Launching site, which can influence predictions on landing outcomes.</a:t>
            </a:r>
          </a:p>
          <a:p>
            <a:pPr>
              <a:lnSpc>
                <a:spcPct val="100000"/>
              </a:lnSpc>
              <a:spcBef>
                <a:spcPts val="1400"/>
              </a:spcBef>
            </a:pPr>
            <a:r>
              <a:rPr lang="en-US" sz="1600" noProof="0" dirty="0">
                <a:solidFill>
                  <a:schemeClr val="accent3">
                    <a:lumMod val="25000"/>
                  </a:schemeClr>
                </a:solidFill>
                <a:latin typeface="Abadi"/>
              </a:rPr>
              <a:t>Line Plot (Success Rate Throughout the Year):</a:t>
            </a:r>
          </a:p>
          <a:p>
            <a:pPr lvl="1">
              <a:lnSpc>
                <a:spcPct val="100000"/>
              </a:lnSpc>
              <a:spcBef>
                <a:spcPts val="1400"/>
              </a:spcBef>
            </a:pPr>
            <a:r>
              <a:rPr lang="en-US" sz="1400" noProof="0" dirty="0">
                <a:solidFill>
                  <a:schemeClr val="accent3">
                    <a:lumMod val="25000"/>
                  </a:schemeClr>
                </a:solidFill>
                <a:latin typeface="Abadi"/>
              </a:rPr>
              <a:t>Purpose: To track how the success rate of SpaceX landings has changed over time throughout the year.</a:t>
            </a:r>
          </a:p>
          <a:p>
            <a:pPr lvl="1">
              <a:lnSpc>
                <a:spcPct val="100000"/>
              </a:lnSpc>
              <a:spcBef>
                <a:spcPts val="1400"/>
              </a:spcBef>
            </a:pPr>
            <a:r>
              <a:rPr lang="en-US" sz="1400" noProof="0" dirty="0">
                <a:solidFill>
                  <a:schemeClr val="accent3">
                    <a:lumMod val="25000"/>
                  </a:schemeClr>
                </a:solidFill>
                <a:latin typeface="Abadi"/>
              </a:rPr>
              <a:t>Why: This plot helps visualize trends and patterns in the success rate, showing whether there has been an improvement or fluctuation in the success of landings as time progresses. It can help identify seasonal trends or operational changes that might have impacted the mission success rates</a:t>
            </a:r>
            <a:endParaRPr lang="en-US" noProof="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
        <p:nvSpPr>
          <p:cNvPr id="7" name="ZoneTexte 6">
            <a:extLst>
              <a:ext uri="{FF2B5EF4-FFF2-40B4-BE49-F238E27FC236}">
                <a16:creationId xmlns:a16="http://schemas.microsoft.com/office/drawing/2014/main" id="{6647D290-C7D0-A6C6-CBB0-389E883BFF90}"/>
              </a:ext>
            </a:extLst>
          </p:cNvPr>
          <p:cNvSpPr txBox="1"/>
          <p:nvPr/>
        </p:nvSpPr>
        <p:spPr>
          <a:xfrm>
            <a:off x="6026423" y="1415667"/>
            <a:ext cx="5837949" cy="307777"/>
          </a:xfrm>
          <a:prstGeom prst="rect">
            <a:avLst/>
          </a:prstGeom>
          <a:noFill/>
        </p:spPr>
        <p:txBody>
          <a:bodyPr wrap="square">
            <a:spAutoFit/>
          </a:bodyPr>
          <a:lstStyle/>
          <a:p>
            <a:r>
              <a:rPr lang="fr-FR" sz="1400" dirty="0">
                <a:latin typeface="Abadi" panose="020B0604020104020204" pitchFamily="34" charset="0"/>
              </a:rPr>
              <a:t>https://github.com/yhakam/IBM-Final-Project/blob/main/edadataviz.ipynb</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noProof="0" smtClean="0"/>
              <a:t>13</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2568655"/>
          </a:xfrm>
          <a:prstGeom prst="rect">
            <a:avLst/>
          </a:prstGeom>
        </p:spPr>
        <p:txBody>
          <a:bodyPr lIns="91440" tIns="45720" rIns="91440" bIns="45720" anchor="t"/>
          <a:lstStyle/>
          <a:p>
            <a:pPr>
              <a:lnSpc>
                <a:spcPct val="100000"/>
              </a:lnSpc>
              <a:spcBef>
                <a:spcPts val="1400"/>
              </a:spcBef>
            </a:pPr>
            <a:r>
              <a:rPr lang="en-US" sz="2200" noProof="0" dirty="0">
                <a:solidFill>
                  <a:schemeClr val="accent3">
                    <a:lumMod val="25000"/>
                  </a:schemeClr>
                </a:solidFill>
                <a:latin typeface="Abadi" panose="020B0604020104020204" pitchFamily="34" charset="0"/>
              </a:rPr>
              <a:t>Create Table: Defined SPACEXTBL with mission details.</a:t>
            </a:r>
          </a:p>
          <a:p>
            <a:pPr>
              <a:lnSpc>
                <a:spcPct val="100000"/>
              </a:lnSpc>
              <a:spcBef>
                <a:spcPts val="1400"/>
              </a:spcBef>
            </a:pPr>
            <a:r>
              <a:rPr lang="en-US" sz="2200" noProof="0" dirty="0">
                <a:solidFill>
                  <a:schemeClr val="accent3">
                    <a:lumMod val="25000"/>
                  </a:schemeClr>
                </a:solidFill>
                <a:latin typeface="Abadi" panose="020B0604020104020204" pitchFamily="34" charset="0"/>
              </a:rPr>
              <a:t>Select Launch Sites: Queried unique Launch_Site. (DISTINCT)</a:t>
            </a:r>
          </a:p>
          <a:p>
            <a:pPr>
              <a:lnSpc>
                <a:spcPct val="100000"/>
              </a:lnSpc>
              <a:spcBef>
                <a:spcPts val="1400"/>
              </a:spcBef>
            </a:pPr>
            <a:r>
              <a:rPr lang="en-US" sz="2200" noProof="0" dirty="0">
                <a:solidFill>
                  <a:schemeClr val="accent3">
                    <a:lumMod val="25000"/>
                  </a:schemeClr>
                </a:solidFill>
                <a:latin typeface="Abadi" panose="020B0604020104020204" pitchFamily="34" charset="0"/>
              </a:rPr>
              <a:t>Total Payload for NASA (CRS): Summed Payload_Mass__KG_ for NASA. (SUM)</a:t>
            </a:r>
          </a:p>
          <a:p>
            <a:pPr>
              <a:lnSpc>
                <a:spcPct val="100000"/>
              </a:lnSpc>
              <a:spcBef>
                <a:spcPts val="1400"/>
              </a:spcBef>
            </a:pPr>
            <a:r>
              <a:rPr lang="en-US" sz="2200" noProof="0" dirty="0">
                <a:solidFill>
                  <a:schemeClr val="accent3">
                    <a:lumMod val="25000"/>
                  </a:schemeClr>
                </a:solidFill>
                <a:latin typeface="Abadi" panose="020B0604020104020204" pitchFamily="34" charset="0"/>
              </a:rPr>
              <a:t>First Successful Landing: Retrieved the earliest successful landing date.</a:t>
            </a:r>
            <a:endParaRPr lang="en-US" sz="2200" noProof="0" dirty="0">
              <a:latin typeface="Abadi" panose="020B0604020104020204" pitchFamily="34" charset="0"/>
            </a:endParaRPr>
          </a:p>
          <a:p>
            <a:r>
              <a:rPr lang="en-US" sz="2200" noProof="0" dirty="0">
                <a:latin typeface="Abadi" panose="020B0604020104020204" pitchFamily="34" charset="0"/>
              </a:rPr>
              <a:t>Conditional Queries (Where, Like)</a:t>
            </a:r>
          </a:p>
          <a:p>
            <a:endParaRPr lang="en-US" sz="2200" noProof="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
        <p:nvSpPr>
          <p:cNvPr id="6" name="ZoneTexte 5">
            <a:extLst>
              <a:ext uri="{FF2B5EF4-FFF2-40B4-BE49-F238E27FC236}">
                <a16:creationId xmlns:a16="http://schemas.microsoft.com/office/drawing/2014/main" id="{2CB3C957-D33E-DEFC-80BD-4346BBE291E5}"/>
              </a:ext>
            </a:extLst>
          </p:cNvPr>
          <p:cNvSpPr txBox="1"/>
          <p:nvPr/>
        </p:nvSpPr>
        <p:spPr>
          <a:xfrm>
            <a:off x="900896" y="6134684"/>
            <a:ext cx="9614703" cy="369332"/>
          </a:xfrm>
          <a:prstGeom prst="rect">
            <a:avLst/>
          </a:prstGeom>
          <a:noFill/>
        </p:spPr>
        <p:txBody>
          <a:bodyPr wrap="square">
            <a:spAutoFit/>
          </a:bodyPr>
          <a:lstStyle/>
          <a:p>
            <a:r>
              <a:rPr lang="fr-FR" dirty="0"/>
              <a:t>https://github.com/yhakam/IBM-Final-Project/blob/main/jupyter-labs-eda-sql-coursera_sqllite.ipynb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14</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48939"/>
            <a:ext cx="10515600" cy="4351338"/>
          </a:xfrm>
          <a:prstGeom prst="rect">
            <a:avLst/>
          </a:prstGeom>
        </p:spPr>
        <p:txBody>
          <a:bodyPr>
            <a:noAutofit/>
          </a:bodyPr>
          <a:lstStyle/>
          <a:p>
            <a:pPr marL="0" indent="0">
              <a:lnSpc>
                <a:spcPct val="100000"/>
              </a:lnSpc>
              <a:spcBef>
                <a:spcPts val="1400"/>
              </a:spcBef>
              <a:buNone/>
            </a:pPr>
            <a:r>
              <a:rPr lang="en-US" sz="2000" noProof="0" dirty="0">
                <a:solidFill>
                  <a:schemeClr val="accent3">
                    <a:lumMod val="25000"/>
                  </a:schemeClr>
                </a:solidFill>
                <a:latin typeface="Abadi" panose="020B0604020104020204" pitchFamily="34" charset="0"/>
              </a:rPr>
              <a:t>Markers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What: Placed at each launch site’s latitude/longitude.</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Why: To pinpoint the exact location of each launch site and provide popups with site-specific details.</a:t>
            </a:r>
          </a:p>
          <a:p>
            <a:pPr marL="0" indent="0">
              <a:lnSpc>
                <a:spcPct val="100000"/>
              </a:lnSpc>
              <a:spcBef>
                <a:spcPts val="1400"/>
              </a:spcBef>
              <a:buNone/>
            </a:pPr>
            <a:r>
              <a:rPr lang="en-US" sz="2000" noProof="0" dirty="0">
                <a:solidFill>
                  <a:schemeClr val="accent3">
                    <a:lumMod val="25000"/>
                  </a:schemeClr>
                </a:solidFill>
                <a:latin typeface="Abadi" panose="020B0604020104020204" pitchFamily="34" charset="0"/>
              </a:rPr>
              <a:t>Circles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What: Drawn around launch site markers with a defined radius.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Why: To visually emphasize the site’s area of influence or highlight its significance.</a:t>
            </a:r>
          </a:p>
          <a:p>
            <a:pPr marL="0" indent="0">
              <a:lnSpc>
                <a:spcPct val="100000"/>
              </a:lnSpc>
              <a:spcBef>
                <a:spcPts val="1400"/>
              </a:spcBef>
              <a:buNone/>
            </a:pPr>
            <a:r>
              <a:rPr lang="en-US" sz="2000" noProof="0" dirty="0">
                <a:solidFill>
                  <a:schemeClr val="accent3">
                    <a:lumMod val="25000"/>
                  </a:schemeClr>
                </a:solidFill>
                <a:latin typeface="Abadi" panose="020B0604020104020204" pitchFamily="34" charset="0"/>
              </a:rPr>
              <a:t>Lines (Polylines)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What: (If included) Connect multiple launch sites.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Why: To illustrate spatial relationships or potential flight paths between sites.</a:t>
            </a:r>
            <a:endParaRPr lang="en-US" sz="1600" noProof="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sp>
        <p:nvSpPr>
          <p:cNvPr id="7" name="ZoneTexte 6">
            <a:extLst>
              <a:ext uri="{FF2B5EF4-FFF2-40B4-BE49-F238E27FC236}">
                <a16:creationId xmlns:a16="http://schemas.microsoft.com/office/drawing/2014/main" id="{92B27B4F-7391-BAE3-7954-51E330B3149B}"/>
              </a:ext>
            </a:extLst>
          </p:cNvPr>
          <p:cNvSpPr txBox="1"/>
          <p:nvPr/>
        </p:nvSpPr>
        <p:spPr>
          <a:xfrm>
            <a:off x="1114064" y="6076166"/>
            <a:ext cx="9511496" cy="369332"/>
          </a:xfrm>
          <a:prstGeom prst="rect">
            <a:avLst/>
          </a:prstGeom>
          <a:noFill/>
        </p:spPr>
        <p:txBody>
          <a:bodyPr wrap="square">
            <a:spAutoFit/>
          </a:bodyPr>
          <a:lstStyle/>
          <a:p>
            <a:r>
              <a:rPr lang="fr-FR" dirty="0">
                <a:latin typeface="Abadi" panose="020B0604020104020204" pitchFamily="34" charset="0"/>
              </a:rPr>
              <a:t>https://github.com/yhakam/IBM-Final-Project/blob/main/lab_jupyter_launch_site_location.ipynb</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15</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770" y="1253330"/>
            <a:ext cx="10827822" cy="4973849"/>
          </a:xfrm>
          <a:prstGeom prst="rect">
            <a:avLst/>
          </a:prstGeom>
        </p:spPr>
        <p:txBody>
          <a:bodyPr vert="horz" lIns="91440" tIns="45720" rIns="91440" bIns="45720" rtlCol="0" anchor="t">
            <a:noAutofit/>
          </a:bodyPr>
          <a:lstStyle/>
          <a:p>
            <a:pPr marL="0" indent="0">
              <a:lnSpc>
                <a:spcPct val="100000"/>
              </a:lnSpc>
              <a:spcBef>
                <a:spcPts val="1400"/>
              </a:spcBef>
              <a:buNone/>
            </a:pPr>
            <a:r>
              <a:rPr lang="en-US" sz="1800" noProof="0" dirty="0">
                <a:solidFill>
                  <a:schemeClr val="accent3">
                    <a:lumMod val="25000"/>
                  </a:schemeClr>
                </a:solidFill>
                <a:latin typeface="Abadi" panose="020B0604020104020204" pitchFamily="34" charset="0"/>
              </a:rPr>
              <a:t>Pie Chart (Launch Success Distribution)</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What: Displays overall success count for all sites or success vs. failure for a specific site.</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Why: Quickly shows the proportion of successful vs. failed launches.</a:t>
            </a:r>
          </a:p>
          <a:p>
            <a:pPr marL="0" indent="0">
              <a:lnSpc>
                <a:spcPct val="100000"/>
              </a:lnSpc>
              <a:spcBef>
                <a:spcPts val="1400"/>
              </a:spcBef>
              <a:buNone/>
            </a:pPr>
            <a:r>
              <a:rPr lang="en-US" sz="1800" noProof="0" dirty="0">
                <a:solidFill>
                  <a:schemeClr val="accent3">
                    <a:lumMod val="25000"/>
                  </a:schemeClr>
                </a:solidFill>
                <a:latin typeface="Abadi" panose="020B0604020104020204" pitchFamily="34" charset="0"/>
              </a:rPr>
              <a:t>Range Slider (Payload Mass Filter)</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What: Selects a range for payload mass (in kg).</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Why: Filters data to analyze how payload mass influences launch success.</a:t>
            </a:r>
          </a:p>
          <a:p>
            <a:pPr marL="0" indent="0">
              <a:lnSpc>
                <a:spcPct val="100000"/>
              </a:lnSpc>
              <a:spcBef>
                <a:spcPts val="1400"/>
              </a:spcBef>
              <a:buNone/>
            </a:pPr>
            <a:r>
              <a:rPr lang="en-US" sz="1800" noProof="0" dirty="0">
                <a:solidFill>
                  <a:schemeClr val="accent3">
                    <a:lumMod val="25000"/>
                  </a:schemeClr>
                </a:solidFill>
                <a:latin typeface="Abadi" panose="020B0604020104020204" pitchFamily="34" charset="0"/>
              </a:rPr>
              <a:t>Scatter Plot (Payload vs. Launch Success)</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What: Plots payload mass against launch outcome, with points colored by booster version.</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Why: Visualizes correlation between payload and success, highlighting performance differences across booster versions.</a:t>
            </a:r>
          </a:p>
          <a:p>
            <a:pPr marL="0" indent="0">
              <a:lnSpc>
                <a:spcPct val="100000"/>
              </a:lnSpc>
              <a:spcBef>
                <a:spcPts val="1400"/>
              </a:spcBef>
              <a:buNone/>
            </a:pPr>
            <a:r>
              <a:rPr lang="en-US" sz="1800" noProof="0" dirty="0">
                <a:solidFill>
                  <a:schemeClr val="accent3">
                    <a:lumMod val="25000"/>
                  </a:schemeClr>
                </a:solidFill>
                <a:latin typeface="Abadi" panose="020B0604020104020204" pitchFamily="34" charset="0"/>
              </a:rPr>
              <a:t>Interactive Callbacks</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What: Update the pie and scatter charts based on dropdown and slider inputs.</a:t>
            </a:r>
          </a:p>
          <a:p>
            <a:pPr lvl="1">
              <a:lnSpc>
                <a:spcPct val="100000"/>
              </a:lnSpc>
              <a:spcBef>
                <a:spcPts val="1400"/>
              </a:spcBef>
            </a:pPr>
            <a:r>
              <a:rPr lang="en-US" sz="1400" noProof="0" dirty="0">
                <a:solidFill>
                  <a:schemeClr val="accent3">
                    <a:lumMod val="25000"/>
                  </a:schemeClr>
                </a:solidFill>
                <a:latin typeface="Abadi" panose="020B0604020104020204" pitchFamily="34" charset="0"/>
              </a:rPr>
              <a:t>Why: Enhances user engagement by providing real-time, interactive data exploration.</a:t>
            </a:r>
            <a:endParaRPr lang="en-US" sz="1400" noProof="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 Dashboard with </a:t>
            </a:r>
            <a:r>
              <a:rPr lang="en-US" noProof="0" dirty="0" err="1">
                <a:solidFill>
                  <a:srgbClr val="0B49CB"/>
                </a:solidFill>
                <a:latin typeface="Abadi"/>
              </a:rPr>
              <a:t>Plotly</a:t>
            </a:r>
            <a:r>
              <a:rPr lang="en-US" noProof="0" dirty="0">
                <a:solidFill>
                  <a:srgbClr val="0B49CB"/>
                </a:solidFill>
                <a:latin typeface="Abadi"/>
              </a:rPr>
              <a:t> Dash</a:t>
            </a:r>
          </a:p>
        </p:txBody>
      </p:sp>
      <p:sp>
        <p:nvSpPr>
          <p:cNvPr id="7" name="ZoneTexte 6">
            <a:extLst>
              <a:ext uri="{FF2B5EF4-FFF2-40B4-BE49-F238E27FC236}">
                <a16:creationId xmlns:a16="http://schemas.microsoft.com/office/drawing/2014/main" id="{7D304472-22F0-1A22-C7FC-F8336556A985}"/>
              </a:ext>
            </a:extLst>
          </p:cNvPr>
          <p:cNvSpPr txBox="1"/>
          <p:nvPr/>
        </p:nvSpPr>
        <p:spPr>
          <a:xfrm>
            <a:off x="2311079" y="6275991"/>
            <a:ext cx="7775293" cy="338554"/>
          </a:xfrm>
          <a:prstGeom prst="rect">
            <a:avLst/>
          </a:prstGeom>
          <a:noFill/>
        </p:spPr>
        <p:txBody>
          <a:bodyPr wrap="square">
            <a:spAutoFit/>
          </a:bodyPr>
          <a:lstStyle/>
          <a:p>
            <a:r>
              <a:rPr lang="fr-FR" sz="1600" dirty="0">
                <a:latin typeface="Abadi" panose="020B0604020104020204" pitchFamily="34" charset="0"/>
              </a:rPr>
              <a:t>https://github.com/yhakam/IBM-Final-Project/blob/main/spacex_dash_app.py</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noProof="0" smtClean="0"/>
              <a:t>16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0783" y="1381911"/>
            <a:ext cx="11673739" cy="4104490"/>
          </a:xfrm>
          <a:prstGeom prst="rect">
            <a:avLst/>
          </a:prstGeom>
        </p:spPr>
        <p:txBody>
          <a:bodyPr>
            <a:noAutofit/>
          </a:bodyPr>
          <a:lstStyle/>
          <a:p>
            <a:pPr marL="0" indent="0">
              <a:lnSpc>
                <a:spcPct val="100000"/>
              </a:lnSpc>
              <a:spcBef>
                <a:spcPts val="600"/>
              </a:spcBef>
              <a:buNone/>
            </a:pPr>
            <a:r>
              <a:rPr lang="en-US" sz="1800" noProof="0" dirty="0">
                <a:solidFill>
                  <a:schemeClr val="accent3">
                    <a:lumMod val="25000"/>
                  </a:schemeClr>
                </a:solidFill>
                <a:latin typeface="Abadi" panose="020B0604020104020204" pitchFamily="34" charset="0"/>
              </a:rPr>
              <a:t>Data Preparation:</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Split dataset into training and test sets.</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Selected relevant features for prediction.</a:t>
            </a:r>
          </a:p>
          <a:p>
            <a:pPr marL="0" indent="0">
              <a:lnSpc>
                <a:spcPct val="100000"/>
              </a:lnSpc>
              <a:spcBef>
                <a:spcPts val="600"/>
              </a:spcBef>
              <a:buNone/>
            </a:pPr>
            <a:r>
              <a:rPr lang="en-US" sz="1800" noProof="0" dirty="0">
                <a:solidFill>
                  <a:schemeClr val="accent3">
                    <a:lumMod val="25000"/>
                  </a:schemeClr>
                </a:solidFill>
                <a:latin typeface="Abadi" panose="020B0604020104020204" pitchFamily="34" charset="0"/>
              </a:rPr>
              <a:t>Model Building:</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Built multiple classification models (e.g., Logistic Regression, Decision Tree, SVM, KNN).</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Model Evaluation:</a:t>
            </a:r>
            <a:endParaRPr lang="en-US" sz="1800" noProof="0" dirty="0">
              <a:solidFill>
                <a:schemeClr val="accent3">
                  <a:lumMod val="25000"/>
                </a:schemeClr>
              </a:solidFill>
              <a:latin typeface="Abadi" panose="020B0604020104020204" pitchFamily="34" charset="0"/>
            </a:endParaRPr>
          </a:p>
          <a:p>
            <a:pPr marL="0" indent="0">
              <a:lnSpc>
                <a:spcPct val="100000"/>
              </a:lnSpc>
              <a:spcBef>
                <a:spcPts val="600"/>
              </a:spcBef>
              <a:buNone/>
            </a:pPr>
            <a:r>
              <a:rPr lang="en-US" sz="1800" noProof="0" dirty="0">
                <a:solidFill>
                  <a:schemeClr val="accent3">
                    <a:lumMod val="25000"/>
                  </a:schemeClr>
                </a:solidFill>
                <a:latin typeface="Abadi" panose="020B0604020104020204" pitchFamily="34" charset="0"/>
              </a:rPr>
              <a:t>Employed cross-validation and calculated metrics (accuracy, precision, recall, F1-score).</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Used confusion matrices for detailed error analysis.</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Model Improvement:</a:t>
            </a:r>
            <a:endParaRPr lang="en-US" sz="1800" noProof="0" dirty="0">
              <a:solidFill>
                <a:schemeClr val="accent3">
                  <a:lumMod val="25000"/>
                </a:schemeClr>
              </a:solidFill>
              <a:latin typeface="Abadi" panose="020B0604020104020204" pitchFamily="34" charset="0"/>
            </a:endParaRPr>
          </a:p>
          <a:p>
            <a:pPr marL="0" indent="0">
              <a:lnSpc>
                <a:spcPct val="100000"/>
              </a:lnSpc>
              <a:spcBef>
                <a:spcPts val="600"/>
              </a:spcBef>
              <a:buNone/>
            </a:pPr>
            <a:r>
              <a:rPr lang="en-US" sz="1800" noProof="0" dirty="0">
                <a:solidFill>
                  <a:schemeClr val="accent3">
                    <a:lumMod val="25000"/>
                  </a:schemeClr>
                </a:solidFill>
                <a:latin typeface="Abadi" panose="020B0604020104020204" pitchFamily="34" charset="0"/>
              </a:rPr>
              <a:t>Applied </a:t>
            </a:r>
            <a:r>
              <a:rPr lang="en-US" sz="1800" noProof="0" dirty="0" err="1">
                <a:solidFill>
                  <a:schemeClr val="accent3">
                    <a:lumMod val="25000"/>
                  </a:schemeClr>
                </a:solidFill>
                <a:latin typeface="Abadi" panose="020B0604020104020204" pitchFamily="34" charset="0"/>
              </a:rPr>
              <a:t>GridSearchCV</a:t>
            </a:r>
            <a:r>
              <a:rPr lang="en-US" sz="1800" noProof="0" dirty="0">
                <a:solidFill>
                  <a:schemeClr val="accent3">
                    <a:lumMod val="25000"/>
                  </a:schemeClr>
                </a:solidFill>
                <a:latin typeface="Abadi" panose="020B0604020104020204" pitchFamily="34" charset="0"/>
              </a:rPr>
              <a:t> for hyperparameter tuning.</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Compared cross-validated scores to determine the best model.</a:t>
            </a:r>
          </a:p>
          <a:p>
            <a:pPr marL="0" indent="0">
              <a:lnSpc>
                <a:spcPct val="100000"/>
              </a:lnSpc>
              <a:spcBef>
                <a:spcPts val="600"/>
              </a:spcBef>
              <a:buNone/>
            </a:pPr>
            <a:r>
              <a:rPr lang="en-US" sz="1800" noProof="0" dirty="0">
                <a:solidFill>
                  <a:schemeClr val="accent3">
                    <a:lumMod val="25000"/>
                  </a:schemeClr>
                </a:solidFill>
                <a:latin typeface="Abadi" panose="020B0604020104020204" pitchFamily="34" charset="0"/>
              </a:rPr>
              <a:t>Best Model Selection:</a:t>
            </a:r>
          </a:p>
          <a:p>
            <a:pPr lvl="1">
              <a:lnSpc>
                <a:spcPct val="100000"/>
              </a:lnSpc>
              <a:spcBef>
                <a:spcPts val="600"/>
              </a:spcBef>
            </a:pPr>
            <a:r>
              <a:rPr lang="en-US" sz="1400" noProof="0" dirty="0">
                <a:solidFill>
                  <a:schemeClr val="accent3">
                    <a:lumMod val="25000"/>
                  </a:schemeClr>
                </a:solidFill>
                <a:latin typeface="Abadi" panose="020B0604020104020204" pitchFamily="34" charset="0"/>
              </a:rPr>
              <a:t>Chose the model with the highest mean cross-validation score and balanced performance metrics. (Linear Regression)</a:t>
            </a:r>
            <a:endParaRPr lang="en-US" sz="1400" noProof="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Predictive Analysis (Classification)</a:t>
            </a:r>
          </a:p>
        </p:txBody>
      </p:sp>
      <p:sp>
        <p:nvSpPr>
          <p:cNvPr id="6" name="ZoneTexte 5">
            <a:extLst>
              <a:ext uri="{FF2B5EF4-FFF2-40B4-BE49-F238E27FC236}">
                <a16:creationId xmlns:a16="http://schemas.microsoft.com/office/drawing/2014/main" id="{7102586F-261A-5C54-9762-68DA86DAE9C0}"/>
              </a:ext>
            </a:extLst>
          </p:cNvPr>
          <p:cNvSpPr txBox="1"/>
          <p:nvPr/>
        </p:nvSpPr>
        <p:spPr>
          <a:xfrm>
            <a:off x="1144743" y="5780613"/>
            <a:ext cx="9017290" cy="307777"/>
          </a:xfrm>
          <a:prstGeom prst="rect">
            <a:avLst/>
          </a:prstGeom>
          <a:noFill/>
        </p:spPr>
        <p:txBody>
          <a:bodyPr wrap="square">
            <a:spAutoFit/>
          </a:bodyPr>
          <a:lstStyle/>
          <a:p>
            <a:r>
              <a:rPr lang="fr-FR" sz="1400" dirty="0">
                <a:latin typeface="Abadi" panose="020B0604020104020204" pitchFamily="34" charset="0"/>
              </a:rPr>
              <a:t>https://github.com/yhakam/IBM-Final-Project/blob/main/SpaceX_Machine%20Learning%20Prediction_Part_5.ipynb</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87418"/>
            <a:ext cx="10467341" cy="4952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noProof="0" dirty="0">
                <a:solidFill>
                  <a:schemeClr val="accent3">
                    <a:lumMod val="25000"/>
                  </a:schemeClr>
                </a:solidFill>
                <a:latin typeface="Abadi" panose="020B0604020104020204" pitchFamily="34" charset="0"/>
              </a:rPr>
              <a:t>Exploratory data analysis results :</a:t>
            </a:r>
          </a:p>
          <a:p>
            <a:r>
              <a:rPr lang="en-US" sz="1400" noProof="0" dirty="0">
                <a:solidFill>
                  <a:schemeClr val="tx1"/>
                </a:solidFill>
                <a:latin typeface="Abadi" panose="020B0604020104020204" pitchFamily="34" charset="0"/>
              </a:rPr>
              <a:t>Launch Outcomes &amp; Trends:</a:t>
            </a:r>
          </a:p>
          <a:p>
            <a:pPr lvl="1"/>
            <a:r>
              <a:rPr lang="en-US" sz="1200" noProof="0" dirty="0">
                <a:solidFill>
                  <a:schemeClr val="tx1"/>
                </a:solidFill>
                <a:latin typeface="Abadi" panose="020B0604020104020204" pitchFamily="34" charset="0"/>
              </a:rPr>
              <a:t>Visualized success/failure distributions across launch sites : KSC LC-39A represents 41,7% of the total Success launches, with a 76,9% success rate</a:t>
            </a:r>
          </a:p>
          <a:p>
            <a:pPr lvl="1"/>
            <a:r>
              <a:rPr lang="en-US" sz="1200" noProof="0" dirty="0">
                <a:solidFill>
                  <a:schemeClr val="tx1"/>
                </a:solidFill>
                <a:latin typeface="Abadi" panose="020B0604020104020204" pitchFamily="34" charset="0"/>
              </a:rPr>
              <a:t>Identified correlations between payload mass, Booster Version, and landing success. FT is the version </a:t>
            </a:r>
            <a:r>
              <a:rPr lang="en-US" sz="1200" dirty="0">
                <a:solidFill>
                  <a:schemeClr val="tx1"/>
                </a:solidFill>
                <a:latin typeface="Abadi" panose="020B0604020104020204" pitchFamily="34" charset="0"/>
              </a:rPr>
              <a:t>with the highest success rate</a:t>
            </a:r>
            <a:endParaRPr lang="en-US" sz="1200" noProof="0" dirty="0">
              <a:solidFill>
                <a:schemeClr val="tx1"/>
              </a:solidFill>
              <a:latin typeface="Abadi" panose="020B0604020104020204" pitchFamily="34" charset="0"/>
            </a:endParaRPr>
          </a:p>
          <a:p>
            <a:r>
              <a:rPr lang="en-US" sz="1400" noProof="0" dirty="0">
                <a:solidFill>
                  <a:schemeClr val="tx1"/>
                </a:solidFill>
                <a:latin typeface="Abadi" panose="020B0604020104020204" pitchFamily="34" charset="0"/>
              </a:rPr>
              <a:t>Temporal Analysis:</a:t>
            </a:r>
          </a:p>
          <a:p>
            <a:pPr lvl="1"/>
            <a:r>
              <a:rPr lang="en-US" sz="1200" noProof="0" dirty="0">
                <a:solidFill>
                  <a:schemeClr val="tx1"/>
                </a:solidFill>
                <a:latin typeface="Abadi" panose="020B0604020104020204" pitchFamily="34" charset="0"/>
              </a:rPr>
              <a:t>Detected seasonal trends in landing success via line plots. Success rate is growing since 2013</a:t>
            </a:r>
          </a:p>
          <a:p>
            <a:r>
              <a:rPr lang="en-US" sz="1400" noProof="0" dirty="0">
                <a:solidFill>
                  <a:schemeClr val="tx1"/>
                </a:solidFill>
                <a:latin typeface="Abadi" panose="020B0604020104020204" pitchFamily="34" charset="0"/>
              </a:rPr>
              <a:t>Feature Relationships:</a:t>
            </a:r>
          </a:p>
          <a:p>
            <a:pPr lvl="1"/>
            <a:r>
              <a:rPr lang="en-US" sz="1400" noProof="0" dirty="0">
                <a:solidFill>
                  <a:schemeClr val="tx1"/>
                </a:solidFill>
                <a:latin typeface="Abadi" panose="020B0604020104020204" pitchFamily="34" charset="0"/>
              </a:rPr>
              <a:t>Catplot (Flight Number, Payload Mass, and Class):</a:t>
            </a:r>
          </a:p>
          <a:p>
            <a:pPr lvl="2"/>
            <a:r>
              <a:rPr lang="en-US" sz="1200" noProof="0" dirty="0">
                <a:solidFill>
                  <a:schemeClr val="tx1"/>
                </a:solidFill>
                <a:latin typeface="Abadi" panose="020B0604020104020204" pitchFamily="34" charset="0"/>
              </a:rPr>
              <a:t>Pattern: Successes (class = 1) tend to cluster at certain flight numbers and lower payload mass ranges.</a:t>
            </a:r>
          </a:p>
          <a:p>
            <a:pPr lvl="2"/>
            <a:r>
              <a:rPr lang="en-US" sz="1200" noProof="0" dirty="0">
                <a:solidFill>
                  <a:schemeClr val="tx1"/>
                </a:solidFill>
                <a:latin typeface="Abadi" panose="020B0604020104020204" pitchFamily="34" charset="0"/>
              </a:rPr>
              <a:t>Insight: Lower payload masses (typically under 6000 kg) and early flight numbers show higher success rates, suggesting an operational “sweet spot” where performance is optimal.</a:t>
            </a:r>
            <a:endParaRPr lang="en-US" sz="1400" noProof="0" dirty="0">
              <a:solidFill>
                <a:schemeClr val="tx1"/>
              </a:solidFill>
              <a:latin typeface="Abadi" panose="020B0604020104020204" pitchFamily="34" charset="0"/>
            </a:endParaRPr>
          </a:p>
          <a:p>
            <a:pPr lvl="1"/>
            <a:r>
              <a:rPr lang="en-US" sz="1400" noProof="0" dirty="0">
                <a:solidFill>
                  <a:schemeClr val="tx1"/>
                </a:solidFill>
                <a:latin typeface="Abadi" panose="020B0604020104020204" pitchFamily="34" charset="0"/>
              </a:rPr>
              <a:t>Scatter Plot (Payload Mass vs. Landing Success):</a:t>
            </a:r>
          </a:p>
          <a:p>
            <a:pPr lvl="2"/>
            <a:r>
              <a:rPr lang="en-US" sz="1200" noProof="0" dirty="0">
                <a:solidFill>
                  <a:schemeClr val="tx1"/>
                </a:solidFill>
                <a:latin typeface="Abadi" panose="020B0604020104020204" pitchFamily="34" charset="0"/>
              </a:rPr>
              <a:t>Pattern: A negative correlation is evident—launches with lower payload mass are more likely to be successful.</a:t>
            </a:r>
          </a:p>
          <a:p>
            <a:pPr lvl="2"/>
            <a:r>
              <a:rPr lang="en-US" sz="1200" noProof="0" dirty="0">
                <a:solidFill>
                  <a:schemeClr val="tx1"/>
                </a:solidFill>
                <a:latin typeface="Abadi" panose="020B0604020104020204" pitchFamily="34" charset="0"/>
              </a:rPr>
              <a:t>Insight: There’s a distinct clustering where many successful landings occur at lower payload masses, while higher payloads show more variability in outcomes. Additionally, grouping by booster version highlights that some versions consistently perform better across payload ranges. FT version especially</a:t>
            </a:r>
          </a:p>
          <a:p>
            <a:pPr lvl="1"/>
            <a:r>
              <a:rPr lang="en-US" sz="1400" noProof="0" dirty="0">
                <a:solidFill>
                  <a:schemeClr val="tx1"/>
                </a:solidFill>
                <a:latin typeface="Abadi" panose="020B0604020104020204" pitchFamily="34" charset="0"/>
              </a:rPr>
              <a:t>Bar Plot (Orbit types, Flight number and Success Rates):</a:t>
            </a:r>
          </a:p>
          <a:p>
            <a:pPr lvl="2"/>
            <a:r>
              <a:rPr lang="en-US" sz="1000" noProof="0" dirty="0">
                <a:solidFill>
                  <a:schemeClr val="tx1"/>
                </a:solidFill>
                <a:latin typeface="Abadi" panose="020B0604020104020204" pitchFamily="34" charset="0"/>
              </a:rPr>
              <a:t>Pattern: Certain Orbit type have way higher success Rates : GEO, HEO, SSO Because of their high flight numbers</a:t>
            </a:r>
            <a:endParaRPr lang="en-US" sz="1000" noProof="0" dirty="0">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noProof="0" smtClean="0"/>
              <a:t>17</a:t>
            </a:fld>
            <a:endParaRPr lang="en-US" noProof="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D48ECAC-CB0B-C6A7-AB68-FCD6B365CD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8212340-A435-E943-B6D0-1DCF9EFA337C}"/>
              </a:ext>
            </a:extLst>
          </p:cNvPr>
          <p:cNvSpPr txBox="1">
            <a:spLocks/>
          </p:cNvSpPr>
          <p:nvPr/>
        </p:nvSpPr>
        <p:spPr>
          <a:xfrm>
            <a:off x="734028" y="1589104"/>
            <a:ext cx="6799832" cy="4438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noProof="0" dirty="0">
                <a:solidFill>
                  <a:schemeClr val="tx1"/>
                </a:solidFill>
                <a:latin typeface="Abadi" panose="020B0604020104020204" pitchFamily="34" charset="0"/>
              </a:rPr>
              <a:t>Folium map</a:t>
            </a:r>
          </a:p>
          <a:p>
            <a:pPr marL="0" indent="0">
              <a:lnSpc>
                <a:spcPct val="100000"/>
              </a:lnSpc>
              <a:spcBef>
                <a:spcPts val="1400"/>
              </a:spcBef>
              <a:buNone/>
            </a:pPr>
            <a:r>
              <a:rPr lang="en-US" sz="1800" noProof="0" dirty="0">
                <a:solidFill>
                  <a:schemeClr val="tx1"/>
                </a:solidFill>
                <a:latin typeface="Abadi" panose="020B0604020104020204" pitchFamily="34" charset="0"/>
              </a:rPr>
              <a:t>Markers for Launch Sites:</a:t>
            </a:r>
          </a:p>
          <a:p>
            <a:pPr lvl="1">
              <a:lnSpc>
                <a:spcPct val="100000"/>
              </a:lnSpc>
              <a:spcBef>
                <a:spcPts val="1400"/>
              </a:spcBef>
            </a:pPr>
            <a:r>
              <a:rPr lang="en-US" sz="1400" noProof="0" dirty="0">
                <a:solidFill>
                  <a:schemeClr val="tx1"/>
                </a:solidFill>
                <a:latin typeface="Abadi" panose="020B0604020104020204" pitchFamily="34" charset="0"/>
              </a:rPr>
              <a:t>Placed markers at each launch site's latitude and longitude. (1)</a:t>
            </a:r>
          </a:p>
          <a:p>
            <a:pPr marL="0" indent="0">
              <a:lnSpc>
                <a:spcPct val="100000"/>
              </a:lnSpc>
              <a:spcBef>
                <a:spcPts val="1400"/>
              </a:spcBef>
              <a:buNone/>
            </a:pPr>
            <a:r>
              <a:rPr lang="en-US" sz="1800" noProof="0" dirty="0">
                <a:solidFill>
                  <a:schemeClr val="tx1"/>
                </a:solidFill>
                <a:latin typeface="Abadi" panose="020B0604020104020204" pitchFamily="34" charset="0"/>
              </a:rPr>
              <a:t>Spatial Distribution:</a:t>
            </a:r>
          </a:p>
          <a:p>
            <a:pPr lvl="1">
              <a:lnSpc>
                <a:spcPct val="100000"/>
              </a:lnSpc>
              <a:spcBef>
                <a:spcPts val="1400"/>
              </a:spcBef>
            </a:pPr>
            <a:r>
              <a:rPr lang="en-US" sz="1400" noProof="0" dirty="0">
                <a:solidFill>
                  <a:schemeClr val="tx1"/>
                </a:solidFill>
                <a:latin typeface="Abadi" panose="020B0604020104020204" pitchFamily="34" charset="0"/>
              </a:rPr>
              <a:t>Reveals clustering of launch sites (1).</a:t>
            </a:r>
          </a:p>
          <a:p>
            <a:pPr lvl="1">
              <a:lnSpc>
                <a:spcPct val="100000"/>
              </a:lnSpc>
              <a:spcBef>
                <a:spcPts val="1400"/>
              </a:spcBef>
            </a:pPr>
            <a:r>
              <a:rPr lang="en-US" sz="1400" noProof="0" dirty="0">
                <a:solidFill>
                  <a:schemeClr val="tx1"/>
                </a:solidFill>
                <a:latin typeface="Abadi" panose="020B0604020104020204" pitchFamily="34" charset="0"/>
              </a:rPr>
              <a:t>Highlights geographical patterns that may influence launch outcomes: Launching sites are near Highway and railway, but far from cities. (2) (3)</a:t>
            </a:r>
          </a:p>
          <a:p>
            <a:pPr marL="0" indent="0">
              <a:lnSpc>
                <a:spcPct val="100000"/>
              </a:lnSpc>
              <a:spcBef>
                <a:spcPts val="1400"/>
              </a:spcBef>
              <a:buNone/>
            </a:pPr>
            <a:r>
              <a:rPr lang="en-US" sz="1800" noProof="0" dirty="0">
                <a:solidFill>
                  <a:schemeClr val="tx1"/>
                </a:solidFill>
                <a:latin typeface="Abadi" panose="020B0604020104020204" pitchFamily="34" charset="0"/>
              </a:rPr>
              <a:t>Interactive Elements:</a:t>
            </a:r>
          </a:p>
          <a:p>
            <a:pPr lvl="1">
              <a:lnSpc>
                <a:spcPct val="100000"/>
              </a:lnSpc>
              <a:spcBef>
                <a:spcPts val="1400"/>
              </a:spcBef>
            </a:pPr>
            <a:r>
              <a:rPr lang="en-US" sz="1400" noProof="0" dirty="0">
                <a:solidFill>
                  <a:schemeClr val="tx1"/>
                </a:solidFill>
                <a:latin typeface="Abadi" panose="020B0604020104020204" pitchFamily="34" charset="0"/>
              </a:rPr>
              <a:t>Enables users to zoom and pan for detailed local insights.</a:t>
            </a:r>
          </a:p>
          <a:p>
            <a:pPr lvl="1">
              <a:lnSpc>
                <a:spcPct val="100000"/>
              </a:lnSpc>
              <a:spcBef>
                <a:spcPts val="1400"/>
              </a:spcBef>
            </a:pPr>
            <a:r>
              <a:rPr lang="en-US" sz="1400" noProof="0" dirty="0">
                <a:solidFill>
                  <a:schemeClr val="tx1"/>
                </a:solidFill>
                <a:latin typeface="Abadi" panose="020B0604020104020204" pitchFamily="34" charset="0"/>
              </a:rPr>
              <a:t>Provides a visual context for operational regions.</a:t>
            </a:r>
          </a:p>
        </p:txBody>
      </p:sp>
      <p:sp>
        <p:nvSpPr>
          <p:cNvPr id="4" name="Slide Number Placeholder 3">
            <a:extLst>
              <a:ext uri="{FF2B5EF4-FFF2-40B4-BE49-F238E27FC236}">
                <a16:creationId xmlns:a16="http://schemas.microsoft.com/office/drawing/2014/main" id="{43A35A19-FE35-9CFB-D0AE-0024FAECE023}"/>
              </a:ext>
            </a:extLst>
          </p:cNvPr>
          <p:cNvSpPr>
            <a:spLocks noGrp="1"/>
          </p:cNvSpPr>
          <p:nvPr>
            <p:ph type="sldNum" sz="quarter" idx="12"/>
          </p:nvPr>
        </p:nvSpPr>
        <p:spPr/>
        <p:txBody>
          <a:bodyPr/>
          <a:lstStyle/>
          <a:p>
            <a:fld id="{5075537C-CA84-1446-933C-8E9D027F9201}" type="slidenum">
              <a:rPr lang="en-US" noProof="0" smtClean="0"/>
              <a:t>18</a:t>
            </a:fld>
            <a:endParaRPr lang="en-US" noProof="0" dirty="0"/>
          </a:p>
        </p:txBody>
      </p:sp>
      <p:sp>
        <p:nvSpPr>
          <p:cNvPr id="7" name="Title 1">
            <a:extLst>
              <a:ext uri="{FF2B5EF4-FFF2-40B4-BE49-F238E27FC236}">
                <a16:creationId xmlns:a16="http://schemas.microsoft.com/office/drawing/2014/main" id="{3F64309B-8B95-8711-4967-3807E78F7DF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grpSp>
        <p:nvGrpSpPr>
          <p:cNvPr id="16" name="Groupe 15">
            <a:extLst>
              <a:ext uri="{FF2B5EF4-FFF2-40B4-BE49-F238E27FC236}">
                <a16:creationId xmlns:a16="http://schemas.microsoft.com/office/drawing/2014/main" id="{5A0BE261-A5AD-8AD4-D097-19B064656A93}"/>
              </a:ext>
            </a:extLst>
          </p:cNvPr>
          <p:cNvGrpSpPr/>
          <p:nvPr/>
        </p:nvGrpSpPr>
        <p:grpSpPr>
          <a:xfrm>
            <a:off x="6424706" y="1375019"/>
            <a:ext cx="2385409" cy="2033538"/>
            <a:chOff x="6424706" y="1375019"/>
            <a:chExt cx="2385409" cy="2033538"/>
          </a:xfrm>
        </p:grpSpPr>
        <p:pic>
          <p:nvPicPr>
            <p:cNvPr id="9" name="Image 8">
              <a:extLst>
                <a:ext uri="{FF2B5EF4-FFF2-40B4-BE49-F238E27FC236}">
                  <a16:creationId xmlns:a16="http://schemas.microsoft.com/office/drawing/2014/main" id="{331CC7EA-0356-0B7D-CC33-3BA1716E4EF6}"/>
                </a:ext>
              </a:extLst>
            </p:cNvPr>
            <p:cNvPicPr>
              <a:picLocks noChangeAspect="1"/>
            </p:cNvPicPr>
            <p:nvPr/>
          </p:nvPicPr>
          <p:blipFill>
            <a:blip r:embed="rId4"/>
            <a:stretch>
              <a:fillRect/>
            </a:stretch>
          </p:blipFill>
          <p:spPr>
            <a:xfrm>
              <a:off x="6424706" y="1375019"/>
              <a:ext cx="2385409" cy="2033538"/>
            </a:xfrm>
            <a:prstGeom prst="rect">
              <a:avLst/>
            </a:prstGeom>
          </p:spPr>
        </p:pic>
        <p:sp>
          <p:nvSpPr>
            <p:cNvPr id="12" name="ZoneTexte 11">
              <a:extLst>
                <a:ext uri="{FF2B5EF4-FFF2-40B4-BE49-F238E27FC236}">
                  <a16:creationId xmlns:a16="http://schemas.microsoft.com/office/drawing/2014/main" id="{F1C10571-0C9C-BA7B-ADCE-57FD92FB0F58}"/>
                </a:ext>
              </a:extLst>
            </p:cNvPr>
            <p:cNvSpPr txBox="1"/>
            <p:nvPr/>
          </p:nvSpPr>
          <p:spPr>
            <a:xfrm>
              <a:off x="6436428" y="1375019"/>
              <a:ext cx="578734" cy="369332"/>
            </a:xfrm>
            <a:prstGeom prst="rect">
              <a:avLst/>
            </a:prstGeom>
            <a:noFill/>
          </p:spPr>
          <p:txBody>
            <a:bodyPr wrap="square" rtlCol="0">
              <a:spAutoFit/>
            </a:bodyPr>
            <a:lstStyle/>
            <a:p>
              <a:r>
                <a:rPr lang="fr-FR" dirty="0">
                  <a:latin typeface="Abadi" panose="020B0604020104020204" pitchFamily="34" charset="0"/>
                </a:rPr>
                <a:t>(1)</a:t>
              </a:r>
            </a:p>
          </p:txBody>
        </p:sp>
      </p:grpSp>
      <p:grpSp>
        <p:nvGrpSpPr>
          <p:cNvPr id="17" name="Groupe 16">
            <a:extLst>
              <a:ext uri="{FF2B5EF4-FFF2-40B4-BE49-F238E27FC236}">
                <a16:creationId xmlns:a16="http://schemas.microsoft.com/office/drawing/2014/main" id="{81F131CF-A88B-E8E8-0148-3AF6900B5FFF}"/>
              </a:ext>
            </a:extLst>
          </p:cNvPr>
          <p:cNvGrpSpPr/>
          <p:nvPr/>
        </p:nvGrpSpPr>
        <p:grpSpPr>
          <a:xfrm>
            <a:off x="9105170" y="1438813"/>
            <a:ext cx="2909352" cy="2519729"/>
            <a:chOff x="9197767" y="1438813"/>
            <a:chExt cx="3343624" cy="2813715"/>
          </a:xfrm>
        </p:grpSpPr>
        <p:pic>
          <p:nvPicPr>
            <p:cNvPr id="11" name="Image 10">
              <a:extLst>
                <a:ext uri="{FF2B5EF4-FFF2-40B4-BE49-F238E27FC236}">
                  <a16:creationId xmlns:a16="http://schemas.microsoft.com/office/drawing/2014/main" id="{7FCDBC38-E49A-7E59-2DF2-C84BA3EFDD1E}"/>
                </a:ext>
              </a:extLst>
            </p:cNvPr>
            <p:cNvPicPr>
              <a:picLocks noChangeAspect="1"/>
            </p:cNvPicPr>
            <p:nvPr/>
          </p:nvPicPr>
          <p:blipFill>
            <a:blip r:embed="rId5"/>
            <a:stretch>
              <a:fillRect/>
            </a:stretch>
          </p:blipFill>
          <p:spPr>
            <a:xfrm>
              <a:off x="9206917" y="1438813"/>
              <a:ext cx="3334474" cy="2813715"/>
            </a:xfrm>
            <a:prstGeom prst="rect">
              <a:avLst/>
            </a:prstGeom>
          </p:spPr>
        </p:pic>
        <p:sp>
          <p:nvSpPr>
            <p:cNvPr id="13" name="ZoneTexte 12">
              <a:extLst>
                <a:ext uri="{FF2B5EF4-FFF2-40B4-BE49-F238E27FC236}">
                  <a16:creationId xmlns:a16="http://schemas.microsoft.com/office/drawing/2014/main" id="{B5F33852-C0EB-DB74-CF15-325D3BC532F8}"/>
                </a:ext>
              </a:extLst>
            </p:cNvPr>
            <p:cNvSpPr txBox="1"/>
            <p:nvPr/>
          </p:nvSpPr>
          <p:spPr>
            <a:xfrm>
              <a:off x="9197767" y="2224001"/>
              <a:ext cx="578734" cy="369332"/>
            </a:xfrm>
            <a:prstGeom prst="rect">
              <a:avLst/>
            </a:prstGeom>
            <a:noFill/>
          </p:spPr>
          <p:txBody>
            <a:bodyPr wrap="square" rtlCol="0">
              <a:spAutoFit/>
            </a:bodyPr>
            <a:lstStyle/>
            <a:p>
              <a:r>
                <a:rPr lang="fr-FR" dirty="0">
                  <a:latin typeface="Abadi" panose="020B0604020104020204" pitchFamily="34" charset="0"/>
                </a:rPr>
                <a:t>(2)</a:t>
              </a:r>
            </a:p>
          </p:txBody>
        </p:sp>
      </p:grpSp>
      <p:grpSp>
        <p:nvGrpSpPr>
          <p:cNvPr id="15" name="Groupe 14">
            <a:extLst>
              <a:ext uri="{FF2B5EF4-FFF2-40B4-BE49-F238E27FC236}">
                <a16:creationId xmlns:a16="http://schemas.microsoft.com/office/drawing/2014/main" id="{AF02359B-7562-9762-B47A-702BE2AD3005}"/>
              </a:ext>
            </a:extLst>
          </p:cNvPr>
          <p:cNvGrpSpPr/>
          <p:nvPr/>
        </p:nvGrpSpPr>
        <p:grpSpPr>
          <a:xfrm>
            <a:off x="6878195" y="4958041"/>
            <a:ext cx="3208177" cy="1826668"/>
            <a:chOff x="6878195" y="4958041"/>
            <a:chExt cx="3208177" cy="1826668"/>
          </a:xfrm>
        </p:grpSpPr>
        <p:pic>
          <p:nvPicPr>
            <p:cNvPr id="5" name="Image 4">
              <a:extLst>
                <a:ext uri="{FF2B5EF4-FFF2-40B4-BE49-F238E27FC236}">
                  <a16:creationId xmlns:a16="http://schemas.microsoft.com/office/drawing/2014/main" id="{961A67B6-F48F-C524-F736-EF2D456D60EB}"/>
                </a:ext>
              </a:extLst>
            </p:cNvPr>
            <p:cNvPicPr>
              <a:picLocks noChangeAspect="1"/>
            </p:cNvPicPr>
            <p:nvPr/>
          </p:nvPicPr>
          <p:blipFill>
            <a:blip r:embed="rId6"/>
            <a:stretch>
              <a:fillRect/>
            </a:stretch>
          </p:blipFill>
          <p:spPr>
            <a:xfrm>
              <a:off x="6900936" y="4978612"/>
              <a:ext cx="3185436" cy="1806097"/>
            </a:xfrm>
            <a:prstGeom prst="rect">
              <a:avLst/>
            </a:prstGeom>
          </p:spPr>
        </p:pic>
        <p:sp>
          <p:nvSpPr>
            <p:cNvPr id="14" name="ZoneTexte 13">
              <a:extLst>
                <a:ext uri="{FF2B5EF4-FFF2-40B4-BE49-F238E27FC236}">
                  <a16:creationId xmlns:a16="http://schemas.microsoft.com/office/drawing/2014/main" id="{8E237D4E-4E81-7688-88FE-8530D44556C0}"/>
                </a:ext>
              </a:extLst>
            </p:cNvPr>
            <p:cNvSpPr txBox="1"/>
            <p:nvPr/>
          </p:nvSpPr>
          <p:spPr>
            <a:xfrm>
              <a:off x="6878195" y="4958041"/>
              <a:ext cx="578734" cy="369332"/>
            </a:xfrm>
            <a:prstGeom prst="rect">
              <a:avLst/>
            </a:prstGeom>
            <a:noFill/>
          </p:spPr>
          <p:txBody>
            <a:bodyPr wrap="square" rtlCol="0">
              <a:spAutoFit/>
            </a:bodyPr>
            <a:lstStyle/>
            <a:p>
              <a:r>
                <a:rPr lang="fr-FR" dirty="0">
                  <a:latin typeface="Abadi" panose="020B0604020104020204" pitchFamily="34" charset="0"/>
                </a:rPr>
                <a:t>(3)</a:t>
              </a:r>
            </a:p>
          </p:txBody>
        </p:sp>
      </p:grpSp>
    </p:spTree>
    <p:extLst>
      <p:ext uri="{BB962C8B-B14F-4D97-AF65-F5344CB8AC3E}">
        <p14:creationId xmlns:p14="http://schemas.microsoft.com/office/powerpoint/2010/main" val="1398044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E1DD696-EB16-E40F-63F5-AF9906A876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CAF2B5-2FA8-9DA6-F47C-95358F3CB35B}"/>
              </a:ext>
            </a:extLst>
          </p:cNvPr>
          <p:cNvSpPr>
            <a:spLocks noGrp="1"/>
          </p:cNvSpPr>
          <p:nvPr>
            <p:ph type="sldNum" sz="quarter" idx="12"/>
          </p:nvPr>
        </p:nvSpPr>
        <p:spPr/>
        <p:txBody>
          <a:bodyPr/>
          <a:lstStyle/>
          <a:p>
            <a:fld id="{5075537C-CA84-1446-933C-8E9D027F9201}" type="slidenum">
              <a:rPr lang="en-US" noProof="0" smtClean="0"/>
              <a:t>19</a:t>
            </a:fld>
            <a:endParaRPr lang="en-US" noProof="0" dirty="0"/>
          </a:p>
        </p:txBody>
      </p:sp>
      <p:sp>
        <p:nvSpPr>
          <p:cNvPr id="7" name="Title 1">
            <a:extLst>
              <a:ext uri="{FF2B5EF4-FFF2-40B4-BE49-F238E27FC236}">
                <a16:creationId xmlns:a16="http://schemas.microsoft.com/office/drawing/2014/main" id="{C10876E3-6693-DDD1-73A8-C894CF7C92B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grpSp>
        <p:nvGrpSpPr>
          <p:cNvPr id="16" name="Groupe 15">
            <a:extLst>
              <a:ext uri="{FF2B5EF4-FFF2-40B4-BE49-F238E27FC236}">
                <a16:creationId xmlns:a16="http://schemas.microsoft.com/office/drawing/2014/main" id="{FC45A3E5-9219-3242-F42C-5981EA72A422}"/>
              </a:ext>
            </a:extLst>
          </p:cNvPr>
          <p:cNvGrpSpPr/>
          <p:nvPr/>
        </p:nvGrpSpPr>
        <p:grpSpPr>
          <a:xfrm>
            <a:off x="1022430" y="1438813"/>
            <a:ext cx="4224759" cy="3345808"/>
            <a:chOff x="6424706" y="1375019"/>
            <a:chExt cx="2385409" cy="2033538"/>
          </a:xfrm>
        </p:grpSpPr>
        <p:pic>
          <p:nvPicPr>
            <p:cNvPr id="9" name="Image 8">
              <a:extLst>
                <a:ext uri="{FF2B5EF4-FFF2-40B4-BE49-F238E27FC236}">
                  <a16:creationId xmlns:a16="http://schemas.microsoft.com/office/drawing/2014/main" id="{1220B726-A8FF-0608-7F9F-4D0F395B062B}"/>
                </a:ext>
              </a:extLst>
            </p:cNvPr>
            <p:cNvPicPr>
              <a:picLocks noChangeAspect="1"/>
            </p:cNvPicPr>
            <p:nvPr/>
          </p:nvPicPr>
          <p:blipFill>
            <a:blip r:embed="rId4"/>
            <a:stretch>
              <a:fillRect/>
            </a:stretch>
          </p:blipFill>
          <p:spPr>
            <a:xfrm>
              <a:off x="6424706" y="1375019"/>
              <a:ext cx="2385409" cy="2033538"/>
            </a:xfrm>
            <a:prstGeom prst="rect">
              <a:avLst/>
            </a:prstGeom>
          </p:spPr>
        </p:pic>
        <p:sp>
          <p:nvSpPr>
            <p:cNvPr id="12" name="ZoneTexte 11">
              <a:extLst>
                <a:ext uri="{FF2B5EF4-FFF2-40B4-BE49-F238E27FC236}">
                  <a16:creationId xmlns:a16="http://schemas.microsoft.com/office/drawing/2014/main" id="{FC8258EE-309D-4795-6074-9EEC8972E01C}"/>
                </a:ext>
              </a:extLst>
            </p:cNvPr>
            <p:cNvSpPr txBox="1"/>
            <p:nvPr/>
          </p:nvSpPr>
          <p:spPr>
            <a:xfrm>
              <a:off x="6436428" y="1375019"/>
              <a:ext cx="578734" cy="369332"/>
            </a:xfrm>
            <a:prstGeom prst="rect">
              <a:avLst/>
            </a:prstGeom>
            <a:noFill/>
          </p:spPr>
          <p:txBody>
            <a:bodyPr wrap="square" rtlCol="0">
              <a:spAutoFit/>
            </a:bodyPr>
            <a:lstStyle/>
            <a:p>
              <a:r>
                <a:rPr lang="fr-FR" dirty="0">
                  <a:latin typeface="Abadi" panose="020B0604020104020204" pitchFamily="34" charset="0"/>
                </a:rPr>
                <a:t>(1)</a:t>
              </a:r>
            </a:p>
          </p:txBody>
        </p:sp>
      </p:grpSp>
      <p:grpSp>
        <p:nvGrpSpPr>
          <p:cNvPr id="17" name="Groupe 16">
            <a:extLst>
              <a:ext uri="{FF2B5EF4-FFF2-40B4-BE49-F238E27FC236}">
                <a16:creationId xmlns:a16="http://schemas.microsoft.com/office/drawing/2014/main" id="{C16EF056-545D-303A-89D7-A229FB25A70A}"/>
              </a:ext>
            </a:extLst>
          </p:cNvPr>
          <p:cNvGrpSpPr/>
          <p:nvPr/>
        </p:nvGrpSpPr>
        <p:grpSpPr>
          <a:xfrm>
            <a:off x="7446131" y="1438813"/>
            <a:ext cx="4576107" cy="3434129"/>
            <a:chOff x="9197767" y="1438813"/>
            <a:chExt cx="3343624" cy="2813715"/>
          </a:xfrm>
        </p:grpSpPr>
        <p:pic>
          <p:nvPicPr>
            <p:cNvPr id="11" name="Image 10">
              <a:extLst>
                <a:ext uri="{FF2B5EF4-FFF2-40B4-BE49-F238E27FC236}">
                  <a16:creationId xmlns:a16="http://schemas.microsoft.com/office/drawing/2014/main" id="{65C63C3F-25D0-EC88-518D-36B8564CA836}"/>
                </a:ext>
              </a:extLst>
            </p:cNvPr>
            <p:cNvPicPr>
              <a:picLocks noChangeAspect="1"/>
            </p:cNvPicPr>
            <p:nvPr/>
          </p:nvPicPr>
          <p:blipFill>
            <a:blip r:embed="rId5"/>
            <a:stretch>
              <a:fillRect/>
            </a:stretch>
          </p:blipFill>
          <p:spPr>
            <a:xfrm>
              <a:off x="9206917" y="1438813"/>
              <a:ext cx="3334474" cy="2813715"/>
            </a:xfrm>
            <a:prstGeom prst="rect">
              <a:avLst/>
            </a:prstGeom>
          </p:spPr>
        </p:pic>
        <p:sp>
          <p:nvSpPr>
            <p:cNvPr id="13" name="ZoneTexte 12">
              <a:extLst>
                <a:ext uri="{FF2B5EF4-FFF2-40B4-BE49-F238E27FC236}">
                  <a16:creationId xmlns:a16="http://schemas.microsoft.com/office/drawing/2014/main" id="{22E33419-C90C-00DC-D7A6-A0D3801FA13A}"/>
                </a:ext>
              </a:extLst>
            </p:cNvPr>
            <p:cNvSpPr txBox="1"/>
            <p:nvPr/>
          </p:nvSpPr>
          <p:spPr>
            <a:xfrm>
              <a:off x="9197767" y="2224001"/>
              <a:ext cx="578734" cy="369332"/>
            </a:xfrm>
            <a:prstGeom prst="rect">
              <a:avLst/>
            </a:prstGeom>
            <a:noFill/>
          </p:spPr>
          <p:txBody>
            <a:bodyPr wrap="square" rtlCol="0">
              <a:spAutoFit/>
            </a:bodyPr>
            <a:lstStyle/>
            <a:p>
              <a:r>
                <a:rPr lang="fr-FR" dirty="0">
                  <a:latin typeface="Abadi" panose="020B0604020104020204" pitchFamily="34" charset="0"/>
                </a:rPr>
                <a:t>(2)</a:t>
              </a:r>
            </a:p>
          </p:txBody>
        </p:sp>
      </p:grpSp>
      <p:grpSp>
        <p:nvGrpSpPr>
          <p:cNvPr id="15" name="Groupe 14">
            <a:extLst>
              <a:ext uri="{FF2B5EF4-FFF2-40B4-BE49-F238E27FC236}">
                <a16:creationId xmlns:a16="http://schemas.microsoft.com/office/drawing/2014/main" id="{E7E55315-F160-B86B-DF67-1DE27D3F6604}"/>
              </a:ext>
            </a:extLst>
          </p:cNvPr>
          <p:cNvGrpSpPr/>
          <p:nvPr/>
        </p:nvGrpSpPr>
        <p:grpSpPr>
          <a:xfrm>
            <a:off x="3276070" y="3797540"/>
            <a:ext cx="5231322" cy="3006524"/>
            <a:chOff x="6878195" y="4958041"/>
            <a:chExt cx="3208177" cy="1826668"/>
          </a:xfrm>
        </p:grpSpPr>
        <p:pic>
          <p:nvPicPr>
            <p:cNvPr id="5" name="Image 4">
              <a:extLst>
                <a:ext uri="{FF2B5EF4-FFF2-40B4-BE49-F238E27FC236}">
                  <a16:creationId xmlns:a16="http://schemas.microsoft.com/office/drawing/2014/main" id="{1A23F94F-78A8-5FC2-117C-BE9218908978}"/>
                </a:ext>
              </a:extLst>
            </p:cNvPr>
            <p:cNvPicPr>
              <a:picLocks noChangeAspect="1"/>
            </p:cNvPicPr>
            <p:nvPr/>
          </p:nvPicPr>
          <p:blipFill>
            <a:blip r:embed="rId6"/>
            <a:stretch>
              <a:fillRect/>
            </a:stretch>
          </p:blipFill>
          <p:spPr>
            <a:xfrm>
              <a:off x="6900936" y="4978612"/>
              <a:ext cx="3185436" cy="1806097"/>
            </a:xfrm>
            <a:prstGeom prst="rect">
              <a:avLst/>
            </a:prstGeom>
          </p:spPr>
        </p:pic>
        <p:sp>
          <p:nvSpPr>
            <p:cNvPr id="14" name="ZoneTexte 13">
              <a:extLst>
                <a:ext uri="{FF2B5EF4-FFF2-40B4-BE49-F238E27FC236}">
                  <a16:creationId xmlns:a16="http://schemas.microsoft.com/office/drawing/2014/main" id="{E909452E-05DD-1AE1-85CC-A18C21E03A89}"/>
                </a:ext>
              </a:extLst>
            </p:cNvPr>
            <p:cNvSpPr txBox="1"/>
            <p:nvPr/>
          </p:nvSpPr>
          <p:spPr>
            <a:xfrm>
              <a:off x="6878195" y="4958041"/>
              <a:ext cx="578734" cy="369332"/>
            </a:xfrm>
            <a:prstGeom prst="rect">
              <a:avLst/>
            </a:prstGeom>
            <a:noFill/>
          </p:spPr>
          <p:txBody>
            <a:bodyPr wrap="square" rtlCol="0">
              <a:spAutoFit/>
            </a:bodyPr>
            <a:lstStyle/>
            <a:p>
              <a:r>
                <a:rPr lang="fr-FR" dirty="0">
                  <a:latin typeface="Abadi" panose="020B0604020104020204" pitchFamily="34" charset="0"/>
                </a:rPr>
                <a:t>(3)</a:t>
              </a:r>
            </a:p>
          </p:txBody>
        </p:sp>
      </p:grpSp>
    </p:spTree>
    <p:extLst>
      <p:ext uri="{BB962C8B-B14F-4D97-AF65-F5344CB8AC3E}">
        <p14:creationId xmlns:p14="http://schemas.microsoft.com/office/powerpoint/2010/main" val="1633659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noProof="0" smtClean="0"/>
              <a:pPr/>
              <a:t>2</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a:rPr>
              <a:t>Executive Summary</a:t>
            </a:r>
          </a:p>
          <a:p>
            <a:pPr>
              <a:lnSpc>
                <a:spcPct val="100000"/>
              </a:lnSpc>
              <a:spcBef>
                <a:spcPts val="1400"/>
              </a:spcBef>
            </a:pPr>
            <a:r>
              <a:rPr lang="en-US" sz="2200" noProof="0" dirty="0">
                <a:solidFill>
                  <a:schemeClr val="accent3">
                    <a:lumMod val="25000"/>
                  </a:schemeClr>
                </a:solidFill>
                <a:latin typeface="Abadi"/>
              </a:rPr>
              <a:t>Introduction</a:t>
            </a:r>
          </a:p>
          <a:p>
            <a:pPr>
              <a:lnSpc>
                <a:spcPct val="100000"/>
              </a:lnSpc>
              <a:spcBef>
                <a:spcPts val="1400"/>
              </a:spcBef>
            </a:pPr>
            <a:r>
              <a:rPr lang="en-US" sz="2200" noProof="0" dirty="0">
                <a:solidFill>
                  <a:schemeClr val="accent3">
                    <a:lumMod val="25000"/>
                  </a:schemeClr>
                </a:solidFill>
                <a:latin typeface="Abadi"/>
              </a:rPr>
              <a:t>Methodology</a:t>
            </a:r>
          </a:p>
          <a:p>
            <a:pPr>
              <a:lnSpc>
                <a:spcPct val="100000"/>
              </a:lnSpc>
              <a:spcBef>
                <a:spcPts val="1400"/>
              </a:spcBef>
            </a:pPr>
            <a:r>
              <a:rPr lang="en-US" sz="2200" noProof="0" dirty="0">
                <a:solidFill>
                  <a:schemeClr val="accent3">
                    <a:lumMod val="25000"/>
                  </a:schemeClr>
                </a:solidFill>
                <a:latin typeface="Abadi"/>
              </a:rPr>
              <a:t>Results</a:t>
            </a:r>
          </a:p>
          <a:p>
            <a:pPr>
              <a:lnSpc>
                <a:spcPct val="100000"/>
              </a:lnSpc>
              <a:spcBef>
                <a:spcPts val="1400"/>
              </a:spcBef>
            </a:pPr>
            <a:r>
              <a:rPr lang="en-US" sz="2200" noProof="0" dirty="0">
                <a:solidFill>
                  <a:schemeClr val="accent3">
                    <a:lumMod val="25000"/>
                  </a:schemeClr>
                </a:solidFill>
                <a:latin typeface="Abadi"/>
              </a:rPr>
              <a:t>Conclusion</a:t>
            </a:r>
          </a:p>
          <a:p>
            <a:pPr>
              <a:lnSpc>
                <a:spcPct val="100000"/>
              </a:lnSpc>
              <a:spcBef>
                <a:spcPts val="1400"/>
              </a:spcBef>
            </a:pPr>
            <a:r>
              <a:rPr lang="en-US" sz="2200" noProof="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21</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604672"/>
            <a:ext cx="10975928" cy="3811588"/>
          </a:xfrm>
          <a:prstGeom prst="rect">
            <a:avLst/>
          </a:prstGeom>
        </p:spPr>
        <p:txBody>
          <a:bodyPr>
            <a:normAutofit fontScale="85000" lnSpcReduction="2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We can see in this </a:t>
            </a:r>
            <a:r>
              <a:rPr lang="en-US" sz="2200" noProof="0" dirty="0" err="1">
                <a:solidFill>
                  <a:schemeClr val="accent3">
                    <a:lumMod val="25000"/>
                  </a:schemeClr>
                </a:solidFill>
                <a:latin typeface="Abadi" panose="020B0604020104020204" pitchFamily="34" charset="0"/>
              </a:rPr>
              <a:t>catplot</a:t>
            </a:r>
            <a:r>
              <a:rPr lang="en-US" sz="2200" noProof="0" dirty="0">
                <a:solidFill>
                  <a:schemeClr val="accent3">
                    <a:lumMod val="25000"/>
                  </a:schemeClr>
                </a:solidFill>
                <a:latin typeface="Abadi" panose="020B0604020104020204" pitchFamily="34" charset="0"/>
              </a:rPr>
              <a:t> that CCAFSSLC40 has the highest number of Flights and his success is pretty much balanced, VAFB SLC 4E has fewer Flights but he </a:t>
            </a:r>
            <a:r>
              <a:rPr lang="en-US" sz="2200" dirty="0">
                <a:solidFill>
                  <a:schemeClr val="accent3">
                    <a:lumMod val="25000"/>
                  </a:schemeClr>
                </a:solidFill>
                <a:latin typeface="Abadi" panose="020B0604020104020204" pitchFamily="34" charset="0"/>
              </a:rPr>
              <a:t>still has more success than failure, we can explain that because maybe they invest more in each flights, so they have less in terms of numbers but they succeed way more, and Finaly KSC LC 39A has a moderate number of Flights, but he has the most success out of them all</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Launch Site</a:t>
            </a:r>
            <a:endParaRPr lang="en-US" noProof="0" dirty="0">
              <a:solidFill>
                <a:srgbClr val="0B49CB"/>
              </a:solidFill>
            </a:endParaRPr>
          </a:p>
        </p:txBody>
      </p:sp>
      <p:pic>
        <p:nvPicPr>
          <p:cNvPr id="6" name="Image 5">
            <a:extLst>
              <a:ext uri="{FF2B5EF4-FFF2-40B4-BE49-F238E27FC236}">
                <a16:creationId xmlns:a16="http://schemas.microsoft.com/office/drawing/2014/main" id="{03B131DC-7D8C-AADA-E492-A107F3171239}"/>
              </a:ext>
            </a:extLst>
          </p:cNvPr>
          <p:cNvPicPr>
            <a:picLocks noChangeAspect="1"/>
          </p:cNvPicPr>
          <p:nvPr/>
        </p:nvPicPr>
        <p:blipFill>
          <a:blip r:embed="rId3"/>
          <a:stretch>
            <a:fillRect/>
          </a:stretch>
        </p:blipFill>
        <p:spPr>
          <a:xfrm>
            <a:off x="1134732" y="1857410"/>
            <a:ext cx="9621593" cy="297221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22</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8128" y="1641494"/>
            <a:ext cx="383671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see that The Majority of success comes from Payload Mass between 0 and 5000KG</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Launch Site</a:t>
            </a:r>
          </a:p>
        </p:txBody>
      </p:sp>
      <p:pic>
        <p:nvPicPr>
          <p:cNvPr id="8" name="Image 7">
            <a:extLst>
              <a:ext uri="{FF2B5EF4-FFF2-40B4-BE49-F238E27FC236}">
                <a16:creationId xmlns:a16="http://schemas.microsoft.com/office/drawing/2014/main" id="{325F74E8-12F5-2C6B-DE81-A84150DC6341}"/>
              </a:ext>
            </a:extLst>
          </p:cNvPr>
          <p:cNvPicPr>
            <a:picLocks noChangeAspect="1"/>
          </p:cNvPicPr>
          <p:nvPr/>
        </p:nvPicPr>
        <p:blipFill>
          <a:blip r:embed="rId3"/>
          <a:stretch>
            <a:fillRect/>
          </a:stretch>
        </p:blipFill>
        <p:spPr>
          <a:xfrm>
            <a:off x="4541857" y="1481514"/>
            <a:ext cx="6916115" cy="454405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23</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Bar Chart Shows us That the orbit Types with the highest success rate are GEO, HEO and SSO, ES-L1 has a very low number of Flight so this is not very representative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 Rate vs. Orbit Type</a:t>
            </a:r>
            <a:endParaRPr lang="en-US" noProof="0" dirty="0">
              <a:solidFill>
                <a:srgbClr val="0B49CB"/>
              </a:solidFill>
            </a:endParaRPr>
          </a:p>
        </p:txBody>
      </p:sp>
      <p:pic>
        <p:nvPicPr>
          <p:cNvPr id="6" name="Image 5">
            <a:extLst>
              <a:ext uri="{FF2B5EF4-FFF2-40B4-BE49-F238E27FC236}">
                <a16:creationId xmlns:a16="http://schemas.microsoft.com/office/drawing/2014/main" id="{208BC6AF-C15B-7D92-898E-9FC5A036FC73}"/>
              </a:ext>
            </a:extLst>
          </p:cNvPr>
          <p:cNvPicPr>
            <a:picLocks noChangeAspect="1"/>
          </p:cNvPicPr>
          <p:nvPr/>
        </p:nvPicPr>
        <p:blipFill>
          <a:blip r:embed="rId3"/>
          <a:stretch>
            <a:fillRect/>
          </a:stretch>
        </p:blipFill>
        <p:spPr>
          <a:xfrm>
            <a:off x="5391205" y="1630255"/>
            <a:ext cx="5732066" cy="426344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24</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3793" y="2044494"/>
            <a:ext cx="4403873" cy="381158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Scatterplot shows us that for some orbit Types, the more SpaceX make flights the more the success rate increase, this is especially the case with SSO, VLEO, ISS and LEO we recognize a pattern, than the majority of Flight that exceed 40 are successes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Orbit Type</a:t>
            </a:r>
            <a:endParaRPr lang="en-US" noProof="0" dirty="0">
              <a:solidFill>
                <a:srgbClr val="0B49CB"/>
              </a:solidFill>
            </a:endParaRPr>
          </a:p>
        </p:txBody>
      </p:sp>
      <p:pic>
        <p:nvPicPr>
          <p:cNvPr id="6" name="Image 5">
            <a:extLst>
              <a:ext uri="{FF2B5EF4-FFF2-40B4-BE49-F238E27FC236}">
                <a16:creationId xmlns:a16="http://schemas.microsoft.com/office/drawing/2014/main" id="{CD364D52-E1C5-4F3C-A8E4-5A1DF13F3BFE}"/>
              </a:ext>
            </a:extLst>
          </p:cNvPr>
          <p:cNvPicPr>
            <a:picLocks noChangeAspect="1"/>
          </p:cNvPicPr>
          <p:nvPr/>
        </p:nvPicPr>
        <p:blipFill>
          <a:blip r:embed="rId3"/>
          <a:stretch>
            <a:fillRect/>
          </a:stretch>
        </p:blipFill>
        <p:spPr>
          <a:xfrm>
            <a:off x="5170595" y="1491040"/>
            <a:ext cx="6287377" cy="453453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25</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4392298" cy="381158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in this Scatter Plot that the Majority of Orbit Type doesn’t have record after a Payload Mass of 6000KG, we can note that the trend is the contrary for VLEO, we don’t see any record before 12 000KG</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Orbit Type</a:t>
            </a:r>
            <a:endParaRPr lang="en-US" noProof="0" dirty="0">
              <a:solidFill>
                <a:srgbClr val="0B49CB"/>
              </a:solidFill>
            </a:endParaRPr>
          </a:p>
        </p:txBody>
      </p:sp>
      <p:pic>
        <p:nvPicPr>
          <p:cNvPr id="6" name="Image 5">
            <a:extLst>
              <a:ext uri="{FF2B5EF4-FFF2-40B4-BE49-F238E27FC236}">
                <a16:creationId xmlns:a16="http://schemas.microsoft.com/office/drawing/2014/main" id="{4F32786C-1EB3-A558-8FFB-21FA62AEC500}"/>
              </a:ext>
            </a:extLst>
          </p:cNvPr>
          <p:cNvPicPr>
            <a:picLocks noChangeAspect="1"/>
          </p:cNvPicPr>
          <p:nvPr/>
        </p:nvPicPr>
        <p:blipFill>
          <a:blip r:embed="rId3"/>
          <a:stretch>
            <a:fillRect/>
          </a:stretch>
        </p:blipFill>
        <p:spPr>
          <a:xfrm>
            <a:off x="5556794" y="1433882"/>
            <a:ext cx="6315956" cy="459169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26</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Show us The Success rate throughout the year, we can clearly see that since 2013 we have a big increase in success rate until 2020</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CD77EF8C-FA04-70E3-034B-2C662002C965}"/>
              </a:ext>
            </a:extLst>
          </p:cNvPr>
          <p:cNvPicPr>
            <a:picLocks noChangeAspect="1"/>
          </p:cNvPicPr>
          <p:nvPr/>
        </p:nvPicPr>
        <p:blipFill>
          <a:blip r:embed="rId3"/>
          <a:stretch>
            <a:fillRect/>
          </a:stretch>
        </p:blipFill>
        <p:spPr>
          <a:xfrm>
            <a:off x="5389700" y="1471988"/>
            <a:ext cx="6068272" cy="455358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shows us all the Launch Sites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All Launch Site Names</a:t>
            </a:r>
          </a:p>
        </p:txBody>
      </p:sp>
      <p:pic>
        <p:nvPicPr>
          <p:cNvPr id="6" name="Image 5">
            <a:extLst>
              <a:ext uri="{FF2B5EF4-FFF2-40B4-BE49-F238E27FC236}">
                <a16:creationId xmlns:a16="http://schemas.microsoft.com/office/drawing/2014/main" id="{0F7BAD2A-C5F1-7ED8-EDAD-C3A961EA2419}"/>
              </a:ext>
            </a:extLst>
          </p:cNvPr>
          <p:cNvPicPr>
            <a:picLocks noChangeAspect="1"/>
          </p:cNvPicPr>
          <p:nvPr/>
        </p:nvPicPr>
        <p:blipFill>
          <a:blip r:embed="rId3"/>
          <a:srcRect t="36546" r="70141"/>
          <a:stretch/>
        </p:blipFill>
        <p:spPr>
          <a:xfrm>
            <a:off x="5269602" y="2396671"/>
            <a:ext cx="1652795" cy="231992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8" y="2399177"/>
            <a:ext cx="9745589" cy="435133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Shows us the Five First record from Launch Site that begins by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Site Names Begin with 'CCA'</a:t>
            </a:r>
          </a:p>
        </p:txBody>
      </p:sp>
      <p:pic>
        <p:nvPicPr>
          <p:cNvPr id="6" name="Image 5">
            <a:extLst>
              <a:ext uri="{FF2B5EF4-FFF2-40B4-BE49-F238E27FC236}">
                <a16:creationId xmlns:a16="http://schemas.microsoft.com/office/drawing/2014/main" id="{BC9456FB-F93D-4DC3-4D83-194E73E3B708}"/>
              </a:ext>
            </a:extLst>
          </p:cNvPr>
          <p:cNvPicPr>
            <a:picLocks noChangeAspect="1"/>
          </p:cNvPicPr>
          <p:nvPr/>
        </p:nvPicPr>
        <p:blipFill>
          <a:blip r:embed="rId3"/>
          <a:srcRect t="17157"/>
          <a:stretch/>
        </p:blipFill>
        <p:spPr>
          <a:xfrm>
            <a:off x="2339913" y="2141316"/>
            <a:ext cx="7512173" cy="356997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29</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41686" cy="4351338"/>
          </a:xfrm>
          <a:prstGeom prst="rect">
            <a:avLst/>
          </a:prstGeom>
        </p:spPr>
        <p:txBody>
          <a:bodyPr>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Shows us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Payload Mass</a:t>
            </a:r>
          </a:p>
        </p:txBody>
      </p:sp>
      <p:pic>
        <p:nvPicPr>
          <p:cNvPr id="6" name="Image 5">
            <a:extLst>
              <a:ext uri="{FF2B5EF4-FFF2-40B4-BE49-F238E27FC236}">
                <a16:creationId xmlns:a16="http://schemas.microsoft.com/office/drawing/2014/main" id="{B847E92D-0DC2-2D3E-A003-8A807DF25CDC}"/>
              </a:ext>
            </a:extLst>
          </p:cNvPr>
          <p:cNvPicPr>
            <a:picLocks noChangeAspect="1"/>
          </p:cNvPicPr>
          <p:nvPr/>
        </p:nvPicPr>
        <p:blipFill>
          <a:blip r:embed="rId3"/>
          <a:srcRect t="63347" r="43678"/>
          <a:stretch/>
        </p:blipFill>
        <p:spPr>
          <a:xfrm>
            <a:off x="2149263" y="3008995"/>
            <a:ext cx="7893473" cy="99229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3</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94743" y="1354012"/>
            <a:ext cx="10979097" cy="53007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700" noProof="0" dirty="0">
                <a:solidFill>
                  <a:schemeClr val="accent3">
                    <a:lumMod val="25000"/>
                  </a:schemeClr>
                </a:solidFill>
                <a:latin typeface="Abadi" panose="020B0604020104020204" pitchFamily="34" charset="0"/>
              </a:rPr>
              <a:t>Methodologies</a:t>
            </a:r>
          </a:p>
          <a:p>
            <a:pPr>
              <a:lnSpc>
                <a:spcPct val="100000"/>
              </a:lnSpc>
              <a:spcBef>
                <a:spcPts val="1400"/>
              </a:spcBef>
            </a:pPr>
            <a:r>
              <a:rPr lang="en-US" sz="2200" noProof="0" dirty="0">
                <a:solidFill>
                  <a:schemeClr val="accent3">
                    <a:lumMod val="25000"/>
                  </a:schemeClr>
                </a:solidFill>
                <a:latin typeface="Abadi" panose="020B0604020104020204" pitchFamily="34" charset="0"/>
              </a:rPr>
              <a:t>Data Collection </a:t>
            </a:r>
          </a:p>
          <a:p>
            <a:pPr>
              <a:lnSpc>
                <a:spcPct val="100000"/>
              </a:lnSpc>
              <a:spcBef>
                <a:spcPts val="1400"/>
              </a:spcBef>
            </a:pPr>
            <a:r>
              <a:rPr lang="en-US" sz="2200" noProof="0" dirty="0">
                <a:solidFill>
                  <a:schemeClr val="accent3">
                    <a:lumMod val="25000"/>
                  </a:schemeClr>
                </a:solidFill>
                <a:latin typeface="Abadi" panose="020B0604020104020204" pitchFamily="34" charset="0"/>
              </a:rPr>
              <a:t>Data Wrangling </a:t>
            </a:r>
          </a:p>
          <a:p>
            <a:pPr>
              <a:lnSpc>
                <a:spcPct val="100000"/>
              </a:lnSpc>
              <a:spcBef>
                <a:spcPts val="1400"/>
              </a:spcBef>
            </a:pPr>
            <a:r>
              <a:rPr lang="en-US" sz="2200" noProof="0"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2200" noProof="0" dirty="0">
                <a:solidFill>
                  <a:schemeClr val="accent3">
                    <a:lumMod val="25000"/>
                  </a:schemeClr>
                </a:solidFill>
                <a:latin typeface="Abadi" panose="020B0604020104020204" pitchFamily="34" charset="0"/>
              </a:rPr>
              <a:t>Model Building</a:t>
            </a:r>
          </a:p>
          <a:p>
            <a:pPr>
              <a:lnSpc>
                <a:spcPct val="100000"/>
              </a:lnSpc>
              <a:spcBef>
                <a:spcPts val="1400"/>
              </a:spcBef>
            </a:pPr>
            <a:r>
              <a:rPr lang="en-US" sz="2200" noProof="0" dirty="0">
                <a:solidFill>
                  <a:schemeClr val="accent3">
                    <a:lumMod val="25000"/>
                  </a:schemeClr>
                </a:solidFill>
                <a:latin typeface="Abadi" panose="020B0604020104020204" pitchFamily="34" charset="0"/>
              </a:rPr>
              <a:t>Interactive visualization</a:t>
            </a:r>
          </a:p>
          <a:p>
            <a:pPr marL="0" indent="0">
              <a:lnSpc>
                <a:spcPct val="100000"/>
              </a:lnSpc>
              <a:spcBef>
                <a:spcPts val="1400"/>
              </a:spcBef>
              <a:buNone/>
            </a:pPr>
            <a:endParaRPr lang="en-US" sz="2200" noProof="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Executive Summary</a:t>
            </a:r>
            <a:endParaRPr lang="en-US" noProof="0"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shows us the Average Payload mass in KG of the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Average Payload Mass by F9 v1.1</a:t>
            </a:r>
          </a:p>
        </p:txBody>
      </p:sp>
      <p:pic>
        <p:nvPicPr>
          <p:cNvPr id="6" name="Image 5">
            <a:extLst>
              <a:ext uri="{FF2B5EF4-FFF2-40B4-BE49-F238E27FC236}">
                <a16:creationId xmlns:a16="http://schemas.microsoft.com/office/drawing/2014/main" id="{2CAC7335-AF4B-8C09-3F9E-BB96BE800B69}"/>
              </a:ext>
            </a:extLst>
          </p:cNvPr>
          <p:cNvPicPr>
            <a:picLocks noChangeAspect="1"/>
          </p:cNvPicPr>
          <p:nvPr/>
        </p:nvPicPr>
        <p:blipFill>
          <a:blip r:embed="rId3"/>
          <a:srcRect t="58205" r="70191"/>
          <a:stretch/>
        </p:blipFill>
        <p:spPr>
          <a:xfrm>
            <a:off x="3813807" y="2971405"/>
            <a:ext cx="4564386" cy="108428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shows us the First successful landing in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First Successful Ground Landing Date</a:t>
            </a:r>
          </a:p>
        </p:txBody>
      </p:sp>
      <p:pic>
        <p:nvPicPr>
          <p:cNvPr id="6" name="Image 5">
            <a:extLst>
              <a:ext uri="{FF2B5EF4-FFF2-40B4-BE49-F238E27FC236}">
                <a16:creationId xmlns:a16="http://schemas.microsoft.com/office/drawing/2014/main" id="{54467FA8-A098-E09E-2998-E880BCC02A61}"/>
              </a:ext>
            </a:extLst>
          </p:cNvPr>
          <p:cNvPicPr>
            <a:picLocks noChangeAspect="1"/>
          </p:cNvPicPr>
          <p:nvPr/>
        </p:nvPicPr>
        <p:blipFill>
          <a:blip r:embed="rId3"/>
          <a:srcRect t="61598" r="69861"/>
          <a:stretch/>
        </p:blipFill>
        <p:spPr>
          <a:xfrm>
            <a:off x="3858986" y="2938448"/>
            <a:ext cx="4474028" cy="106284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query shows us the Booster version </a:t>
            </a:r>
            <a:r>
              <a:rPr lang="en-US" sz="2200" noProof="0" dirty="0" err="1">
                <a:solidFill>
                  <a:schemeClr val="accent3">
                    <a:lumMod val="25000"/>
                  </a:schemeClr>
                </a:solidFill>
                <a:latin typeface="Abadi" panose="020B0604020104020204" pitchFamily="34" charset="0"/>
              </a:rPr>
              <a:t>wich</a:t>
            </a:r>
            <a:r>
              <a:rPr lang="en-US" sz="2200" noProof="0" dirty="0">
                <a:solidFill>
                  <a:schemeClr val="accent3">
                    <a:lumMod val="25000"/>
                  </a:schemeClr>
                </a:solidFill>
                <a:latin typeface="Abadi" panose="020B0604020104020204" pitchFamily="34" charset="0"/>
              </a:rPr>
              <a:t> have success in drone ship and have a payload mass between 4000 and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Successful Drone Ship Landing with Payload between 4000 and 6000</a:t>
            </a:r>
          </a:p>
        </p:txBody>
      </p:sp>
      <p:pic>
        <p:nvPicPr>
          <p:cNvPr id="3" name="Image 2">
            <a:extLst>
              <a:ext uri="{FF2B5EF4-FFF2-40B4-BE49-F238E27FC236}">
                <a16:creationId xmlns:a16="http://schemas.microsoft.com/office/drawing/2014/main" id="{6B63B161-204E-AE65-62AD-8915221193C9}"/>
              </a:ext>
            </a:extLst>
          </p:cNvPr>
          <p:cNvPicPr>
            <a:picLocks noChangeAspect="1"/>
          </p:cNvPicPr>
          <p:nvPr/>
        </p:nvPicPr>
        <p:blipFill>
          <a:blip r:embed="rId3"/>
          <a:srcRect t="40708" r="50000"/>
          <a:stretch/>
        </p:blipFill>
        <p:spPr>
          <a:xfrm>
            <a:off x="3596215" y="2570443"/>
            <a:ext cx="4863191" cy="171711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33</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We had 100 mission </a:t>
            </a:r>
            <a:r>
              <a:rPr lang="en-US" sz="2200" noProof="0" dirty="0" err="1">
                <a:solidFill>
                  <a:schemeClr val="accent3">
                    <a:lumMod val="25000"/>
                  </a:schemeClr>
                </a:solidFill>
                <a:latin typeface="Abadi" panose="020B0604020104020204" pitchFamily="34" charset="0"/>
              </a:rPr>
              <a:t>successs</a:t>
            </a:r>
            <a:r>
              <a:rPr lang="en-US" sz="2200" noProof="0" dirty="0">
                <a:solidFill>
                  <a:schemeClr val="accent3">
                    <a:lumMod val="25000"/>
                  </a:schemeClr>
                </a:solidFill>
                <a:latin typeface="Abadi" panose="020B0604020104020204" pitchFamily="34" charset="0"/>
              </a:rPr>
              <a:t> and only one Failure, That shows that the majority of Landing Failure are still considered a mission Success because some of the landing failure are predetermined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Number of Successful and Failure Mission Outcomes</a:t>
            </a:r>
          </a:p>
        </p:txBody>
      </p:sp>
      <p:pic>
        <p:nvPicPr>
          <p:cNvPr id="6" name="Image 5">
            <a:extLst>
              <a:ext uri="{FF2B5EF4-FFF2-40B4-BE49-F238E27FC236}">
                <a16:creationId xmlns:a16="http://schemas.microsoft.com/office/drawing/2014/main" id="{064A46D0-1423-9285-179E-1E66DF48C2B9}"/>
              </a:ext>
            </a:extLst>
          </p:cNvPr>
          <p:cNvPicPr>
            <a:picLocks noChangeAspect="1"/>
          </p:cNvPicPr>
          <p:nvPr/>
        </p:nvPicPr>
        <p:blipFill>
          <a:blip r:embed="rId3"/>
          <a:srcRect t="39645" r="36500"/>
          <a:stretch/>
        </p:blipFill>
        <p:spPr>
          <a:xfrm>
            <a:off x="2942698" y="2766350"/>
            <a:ext cx="6170225" cy="177088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34</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This is the list of All Booster Version that reached the Max Payload Mass (15600)</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4B477727-0282-2416-5F34-6842DC732294}"/>
              </a:ext>
            </a:extLst>
          </p:cNvPr>
          <p:cNvPicPr>
            <a:picLocks noChangeAspect="1"/>
          </p:cNvPicPr>
          <p:nvPr/>
        </p:nvPicPr>
        <p:blipFill>
          <a:blip r:embed="rId3"/>
          <a:srcRect t="22095" r="68510"/>
          <a:stretch/>
        </p:blipFill>
        <p:spPr>
          <a:xfrm>
            <a:off x="4903586" y="1975921"/>
            <a:ext cx="2248450" cy="316143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35</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In 2015 we only Had two drone ship Failure in January and April</a:t>
            </a:r>
            <a:endParaRPr lang="en-US" noProof="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2015 Launch Records</a:t>
            </a:r>
          </a:p>
        </p:txBody>
      </p:sp>
      <p:pic>
        <p:nvPicPr>
          <p:cNvPr id="6" name="Image 5">
            <a:extLst>
              <a:ext uri="{FF2B5EF4-FFF2-40B4-BE49-F238E27FC236}">
                <a16:creationId xmlns:a16="http://schemas.microsoft.com/office/drawing/2014/main" id="{4DA014EF-DD14-7BCA-807B-784992D30197}"/>
              </a:ext>
            </a:extLst>
          </p:cNvPr>
          <p:cNvPicPr>
            <a:picLocks noChangeAspect="1"/>
          </p:cNvPicPr>
          <p:nvPr/>
        </p:nvPicPr>
        <p:blipFill>
          <a:blip r:embed="rId3"/>
          <a:srcRect t="50000" r="55592"/>
          <a:stretch/>
        </p:blipFill>
        <p:spPr>
          <a:xfrm>
            <a:off x="3315803" y="2770152"/>
            <a:ext cx="6053900" cy="157296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Here we can see that in 2015 SpaceX had 5 Failure on Drone Ship and 3 Success on ground pad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Rank Landing Outcomes Between 2010-06-04 and 2017-03-20</a:t>
            </a:r>
          </a:p>
        </p:txBody>
      </p:sp>
      <p:pic>
        <p:nvPicPr>
          <p:cNvPr id="6" name="Image 5">
            <a:extLst>
              <a:ext uri="{FF2B5EF4-FFF2-40B4-BE49-F238E27FC236}">
                <a16:creationId xmlns:a16="http://schemas.microsoft.com/office/drawing/2014/main" id="{4FD6510D-3360-1DBC-94EC-81861C9B1769}"/>
              </a:ext>
            </a:extLst>
          </p:cNvPr>
          <p:cNvPicPr>
            <a:picLocks noChangeAspect="1"/>
          </p:cNvPicPr>
          <p:nvPr/>
        </p:nvPicPr>
        <p:blipFill>
          <a:blip r:embed="rId3"/>
          <a:srcRect t="50000" r="54973"/>
          <a:stretch/>
        </p:blipFill>
        <p:spPr>
          <a:xfrm>
            <a:off x="2503734" y="2510259"/>
            <a:ext cx="7048153" cy="183748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38</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283813" cy="4351338"/>
          </a:xfrm>
          <a:prstGeom prst="rect">
            <a:avLst/>
          </a:prstGeom>
        </p:spPr>
        <p:txBody>
          <a:bodyPr lIns="91440" tIns="45720" rIns="91440" bIns="45720" anchor="t">
            <a:normAutofit lnSpcReduction="10000"/>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We can see that launching sites are located in the east and west coast of America, because they are usually plain areas ideal to launch spaceships</a:t>
            </a:r>
          </a:p>
          <a:p>
            <a:endParaRPr lang="en-US" noProof="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Launching sites Clusters in the Global Map</a:t>
            </a:r>
          </a:p>
        </p:txBody>
      </p:sp>
      <p:pic>
        <p:nvPicPr>
          <p:cNvPr id="8" name="Image 7">
            <a:extLst>
              <a:ext uri="{FF2B5EF4-FFF2-40B4-BE49-F238E27FC236}">
                <a16:creationId xmlns:a16="http://schemas.microsoft.com/office/drawing/2014/main" id="{028CF4B8-9A70-08C1-530E-0379867A0501}"/>
              </a:ext>
            </a:extLst>
          </p:cNvPr>
          <p:cNvPicPr>
            <a:picLocks noChangeAspect="1"/>
          </p:cNvPicPr>
          <p:nvPr/>
        </p:nvPicPr>
        <p:blipFill>
          <a:blip r:embed="rId3"/>
          <a:stretch>
            <a:fillRect/>
          </a:stretch>
        </p:blipFill>
        <p:spPr>
          <a:xfrm>
            <a:off x="1676401" y="1439109"/>
            <a:ext cx="7600428" cy="358664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39</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460257"/>
            <a:ext cx="11620982" cy="4966954"/>
          </a:xfrm>
          <a:prstGeom prst="rect">
            <a:avLst/>
          </a:prstGeom>
        </p:spPr>
        <p:txBody>
          <a:bodyPr lIns="91440" tIns="45720" rIns="91440" bIns="45720" anchor="t">
            <a:normAutofit lnSpcReduction="10000"/>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In green we see the successful landings, and in red we see the failed ones, we can see that they are all concentrated at around the same place, that’s why their success rates are pretty much the same</a:t>
            </a:r>
            <a:endParaRPr lang="en-US" noProof="0" dirty="0">
              <a:solidFill>
                <a:schemeClr val="accent3">
                  <a:lumMod val="25000"/>
                </a:schemeClr>
              </a:solidFill>
              <a:latin typeface="Abadi"/>
            </a:endParaRPr>
          </a:p>
          <a:p>
            <a:pPr>
              <a:spcBef>
                <a:spcPts val="1400"/>
              </a:spcBef>
            </a:pPr>
            <a:endParaRPr lang="en-US" noProof="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of S</a:t>
            </a:r>
            <a:r>
              <a:rPr lang="en-US" noProof="0" dirty="0" err="1">
                <a:solidFill>
                  <a:srgbClr val="0B49CB"/>
                </a:solidFill>
                <a:latin typeface="Abadi"/>
              </a:rPr>
              <a:t>uccesful</a:t>
            </a:r>
            <a:r>
              <a:rPr lang="en-US" noProof="0" dirty="0">
                <a:solidFill>
                  <a:srgbClr val="0B49CB"/>
                </a:solidFill>
                <a:latin typeface="Abadi"/>
              </a:rPr>
              <a:t> landings and Failed ones</a:t>
            </a:r>
          </a:p>
        </p:txBody>
      </p:sp>
      <p:pic>
        <p:nvPicPr>
          <p:cNvPr id="4" name="Image 3">
            <a:extLst>
              <a:ext uri="{FF2B5EF4-FFF2-40B4-BE49-F238E27FC236}">
                <a16:creationId xmlns:a16="http://schemas.microsoft.com/office/drawing/2014/main" id="{C1E1DB3C-53EB-DEBC-F5D5-B1B1211A7B92}"/>
              </a:ext>
            </a:extLst>
          </p:cNvPr>
          <p:cNvPicPr>
            <a:picLocks noChangeAspect="1"/>
          </p:cNvPicPr>
          <p:nvPr/>
        </p:nvPicPr>
        <p:blipFill>
          <a:blip r:embed="rId3"/>
          <a:stretch>
            <a:fillRect/>
          </a:stretch>
        </p:blipFill>
        <p:spPr>
          <a:xfrm>
            <a:off x="3868129" y="1460257"/>
            <a:ext cx="4319363" cy="368221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949BA15-4B48-782B-5A6F-EB3B05139E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3359E3-623B-B06F-A780-4143D43646CE}"/>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4</a:t>
            </a:fld>
            <a:endParaRPr lang="en-US" noProof="0" dirty="0"/>
          </a:p>
        </p:txBody>
      </p:sp>
      <p:sp>
        <p:nvSpPr>
          <p:cNvPr id="10" name="Content Placeholder 2">
            <a:extLst>
              <a:ext uri="{FF2B5EF4-FFF2-40B4-BE49-F238E27FC236}">
                <a16:creationId xmlns:a16="http://schemas.microsoft.com/office/drawing/2014/main" id="{3FBF3914-C570-8654-DF6F-2B11EC7EED64}"/>
              </a:ext>
            </a:extLst>
          </p:cNvPr>
          <p:cNvSpPr txBox="1">
            <a:spLocks/>
          </p:cNvSpPr>
          <p:nvPr/>
        </p:nvSpPr>
        <p:spPr>
          <a:xfrm>
            <a:off x="694743" y="1354012"/>
            <a:ext cx="10979097" cy="53007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3000" noProof="0" dirty="0">
                <a:solidFill>
                  <a:schemeClr val="accent3">
                    <a:lumMod val="25000"/>
                  </a:schemeClr>
                </a:solidFill>
                <a:latin typeface="Abadi" panose="020B0604020104020204" pitchFamily="34" charset="0"/>
              </a:rPr>
              <a:t>Results</a:t>
            </a:r>
          </a:p>
          <a:p>
            <a:pPr>
              <a:lnSpc>
                <a:spcPct val="100000"/>
              </a:lnSpc>
              <a:spcBef>
                <a:spcPts val="1400"/>
              </a:spcBef>
            </a:pPr>
            <a:r>
              <a:rPr lang="en-US" sz="2200" noProof="0" dirty="0">
                <a:solidFill>
                  <a:schemeClr val="accent3">
                    <a:lumMod val="25000"/>
                  </a:schemeClr>
                </a:solidFill>
                <a:latin typeface="Abadi" panose="020B0604020104020204" pitchFamily="34" charset="0"/>
              </a:rPr>
              <a:t>Model Performance</a:t>
            </a:r>
          </a:p>
          <a:p>
            <a:pPr>
              <a:lnSpc>
                <a:spcPct val="100000"/>
              </a:lnSpc>
              <a:spcBef>
                <a:spcPts val="1400"/>
              </a:spcBef>
            </a:pPr>
            <a:r>
              <a:rPr lang="en-US" sz="2200" noProof="0" dirty="0">
                <a:solidFill>
                  <a:schemeClr val="accent3">
                    <a:lumMod val="25000"/>
                  </a:schemeClr>
                </a:solidFill>
                <a:latin typeface="Abadi" panose="020B0604020104020204" pitchFamily="34" charset="0"/>
              </a:rPr>
              <a:t>Key Insights</a:t>
            </a:r>
          </a:p>
          <a:p>
            <a:pPr>
              <a:lnSpc>
                <a:spcPct val="100000"/>
              </a:lnSpc>
              <a:spcBef>
                <a:spcPts val="1400"/>
              </a:spcBef>
            </a:pPr>
            <a:r>
              <a:rPr lang="en-US" sz="2200" noProof="0" dirty="0">
                <a:solidFill>
                  <a:schemeClr val="accent3">
                    <a:lumMod val="25000"/>
                  </a:schemeClr>
                </a:solidFill>
                <a:latin typeface="Abadi" panose="020B0604020104020204" pitchFamily="34" charset="0"/>
              </a:rPr>
              <a:t>Interactive Visualizations:</a:t>
            </a:r>
          </a:p>
        </p:txBody>
      </p:sp>
      <p:sp>
        <p:nvSpPr>
          <p:cNvPr id="19" name="Title 1">
            <a:extLst>
              <a:ext uri="{FF2B5EF4-FFF2-40B4-BE49-F238E27FC236}">
                <a16:creationId xmlns:a16="http://schemas.microsoft.com/office/drawing/2014/main" id="{8B3F3991-46F8-005A-6E8F-E902D24A100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Executive Summary</a:t>
            </a:r>
            <a:endParaRPr lang="en-US" noProof="0" dirty="0">
              <a:solidFill>
                <a:srgbClr val="0B49CB"/>
              </a:solidFill>
            </a:endParaRPr>
          </a:p>
        </p:txBody>
      </p:sp>
    </p:spTree>
    <p:extLst>
      <p:ext uri="{BB962C8B-B14F-4D97-AF65-F5344CB8AC3E}">
        <p14:creationId xmlns:p14="http://schemas.microsoft.com/office/powerpoint/2010/main" val="3596310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40</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885696" cy="4314825"/>
          </a:xfrm>
          <a:prstGeom prst="rect">
            <a:avLst/>
          </a:prstGeom>
        </p:spPr>
        <p:txBody>
          <a:bodyPr lIns="91440" tIns="45720" rIns="91440" bIns="45720" anchor="t">
            <a:normAutofit/>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We can see that the launching sites are near highway and railways but far from cities</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Distance Between Launching sites and </a:t>
            </a:r>
            <a:r>
              <a:rPr lang="en-US" noProof="0" dirty="0" err="1">
                <a:solidFill>
                  <a:srgbClr val="0B49CB"/>
                </a:solidFill>
                <a:latin typeface="Abadi"/>
              </a:rPr>
              <a:t>highway,railway</a:t>
            </a:r>
            <a:r>
              <a:rPr lang="en-US" noProof="0" dirty="0">
                <a:solidFill>
                  <a:srgbClr val="0B49CB"/>
                </a:solidFill>
                <a:latin typeface="Abadi"/>
              </a:rPr>
              <a:t> and cities</a:t>
            </a:r>
          </a:p>
        </p:txBody>
      </p:sp>
      <p:pic>
        <p:nvPicPr>
          <p:cNvPr id="4" name="Image 3">
            <a:extLst>
              <a:ext uri="{FF2B5EF4-FFF2-40B4-BE49-F238E27FC236}">
                <a16:creationId xmlns:a16="http://schemas.microsoft.com/office/drawing/2014/main" id="{DDA56258-D07E-9DF7-6E7F-1610C5FF39C8}"/>
              </a:ext>
            </a:extLst>
          </p:cNvPr>
          <p:cNvPicPr>
            <a:picLocks noChangeAspect="1"/>
          </p:cNvPicPr>
          <p:nvPr/>
        </p:nvPicPr>
        <p:blipFill>
          <a:blip r:embed="rId3"/>
          <a:stretch>
            <a:fillRect/>
          </a:stretch>
        </p:blipFill>
        <p:spPr>
          <a:xfrm>
            <a:off x="770010" y="1369137"/>
            <a:ext cx="4417965" cy="3727993"/>
          </a:xfrm>
          <a:prstGeom prst="rect">
            <a:avLst/>
          </a:prstGeom>
        </p:spPr>
      </p:pic>
      <p:pic>
        <p:nvPicPr>
          <p:cNvPr id="7" name="Image 6">
            <a:extLst>
              <a:ext uri="{FF2B5EF4-FFF2-40B4-BE49-F238E27FC236}">
                <a16:creationId xmlns:a16="http://schemas.microsoft.com/office/drawing/2014/main" id="{322AE29F-11B8-6075-6452-398271D02FFE}"/>
              </a:ext>
            </a:extLst>
          </p:cNvPr>
          <p:cNvPicPr>
            <a:picLocks noChangeAspect="1"/>
          </p:cNvPicPr>
          <p:nvPr/>
        </p:nvPicPr>
        <p:blipFill>
          <a:blip r:embed="rId4"/>
          <a:stretch>
            <a:fillRect/>
          </a:stretch>
        </p:blipFill>
        <p:spPr>
          <a:xfrm>
            <a:off x="6984879" y="1670628"/>
            <a:ext cx="4765915" cy="270220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42</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We can see that KSC LC-39A has the highest number of success landings</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Success Launches by Site</a:t>
            </a:r>
          </a:p>
        </p:txBody>
      </p:sp>
      <p:pic>
        <p:nvPicPr>
          <p:cNvPr id="7" name="Image 6">
            <a:extLst>
              <a:ext uri="{FF2B5EF4-FFF2-40B4-BE49-F238E27FC236}">
                <a16:creationId xmlns:a16="http://schemas.microsoft.com/office/drawing/2014/main" id="{FDD111EA-B8D2-0A8F-7C78-07F23FFFA0D2}"/>
              </a:ext>
            </a:extLst>
          </p:cNvPr>
          <p:cNvPicPr>
            <a:picLocks noChangeAspect="1"/>
          </p:cNvPicPr>
          <p:nvPr/>
        </p:nvPicPr>
        <p:blipFill>
          <a:blip r:embed="rId3"/>
          <a:stretch>
            <a:fillRect/>
          </a:stretch>
        </p:blipFill>
        <p:spPr>
          <a:xfrm>
            <a:off x="898183" y="1447378"/>
            <a:ext cx="9890496" cy="396324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43</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lnSpcReduction="10000"/>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KSC LC-39A also has the highest success rate</a:t>
            </a:r>
            <a:endParaRPr lang="en-US" noProof="0" dirty="0">
              <a:solidFill>
                <a:schemeClr val="accent3">
                  <a:lumMod val="25000"/>
                </a:schemeClr>
              </a:solidFill>
              <a:latin typeface="Abadi"/>
            </a:endParaRPr>
          </a:p>
          <a:p>
            <a:endParaRPr lang="en-US" noProof="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Success vs Failure for KSC LC-39A</a:t>
            </a:r>
          </a:p>
        </p:txBody>
      </p:sp>
      <p:pic>
        <p:nvPicPr>
          <p:cNvPr id="7" name="Image 6">
            <a:extLst>
              <a:ext uri="{FF2B5EF4-FFF2-40B4-BE49-F238E27FC236}">
                <a16:creationId xmlns:a16="http://schemas.microsoft.com/office/drawing/2014/main" id="{8E71970A-DADD-7FE2-8934-13A13677960D}"/>
              </a:ext>
            </a:extLst>
          </p:cNvPr>
          <p:cNvPicPr>
            <a:picLocks noChangeAspect="1"/>
          </p:cNvPicPr>
          <p:nvPr/>
        </p:nvPicPr>
        <p:blipFill>
          <a:blip r:embed="rId3"/>
          <a:stretch>
            <a:fillRect/>
          </a:stretch>
        </p:blipFill>
        <p:spPr>
          <a:xfrm>
            <a:off x="747712" y="1285875"/>
            <a:ext cx="10696575"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44</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We can see that the Booster version with the highest success landings is FT</a:t>
            </a:r>
          </a:p>
          <a:p>
            <a:pPr>
              <a:lnSpc>
                <a:spcPct val="100000"/>
              </a:lnSpc>
              <a:spcBef>
                <a:spcPts val="1400"/>
              </a:spcBef>
            </a:pPr>
            <a:r>
              <a:rPr lang="en-US" sz="2200" dirty="0">
                <a:solidFill>
                  <a:schemeClr val="accent3">
                    <a:lumMod val="25000"/>
                  </a:schemeClr>
                </a:solidFill>
                <a:latin typeface="Abadi"/>
              </a:rPr>
              <a:t>And the highest number of success landings are found when Payload Mass is between 2000 and 6000 KG</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Correlation Between Payload Mass and Success rate for All Sites</a:t>
            </a:r>
          </a:p>
        </p:txBody>
      </p:sp>
      <p:pic>
        <p:nvPicPr>
          <p:cNvPr id="4" name="Image 3">
            <a:extLst>
              <a:ext uri="{FF2B5EF4-FFF2-40B4-BE49-F238E27FC236}">
                <a16:creationId xmlns:a16="http://schemas.microsoft.com/office/drawing/2014/main" id="{FB1E8510-D848-22E3-D9BA-34FBE272E398}"/>
              </a:ext>
            </a:extLst>
          </p:cNvPr>
          <p:cNvPicPr>
            <a:picLocks noChangeAspect="1"/>
          </p:cNvPicPr>
          <p:nvPr/>
        </p:nvPicPr>
        <p:blipFill>
          <a:blip r:embed="rId3"/>
          <a:stretch>
            <a:fillRect/>
          </a:stretch>
        </p:blipFill>
        <p:spPr>
          <a:xfrm>
            <a:off x="1007327" y="1727662"/>
            <a:ext cx="10185722" cy="304961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356B69A-9479-AC9A-797D-E32C42D43CC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601602-9564-D2E3-8F53-C2DC64199DE3}"/>
              </a:ext>
            </a:extLst>
          </p:cNvPr>
          <p:cNvSpPr>
            <a:spLocks noGrp="1"/>
          </p:cNvSpPr>
          <p:nvPr>
            <p:ph type="sldNum" sz="quarter" idx="12"/>
          </p:nvPr>
        </p:nvSpPr>
        <p:spPr/>
        <p:txBody>
          <a:bodyPr/>
          <a:lstStyle/>
          <a:p>
            <a:fld id="{5075537C-CA84-1446-933C-8E9D027F9201}" type="slidenum">
              <a:rPr lang="en-US" noProof="0" smtClean="0"/>
              <a:t>45</a:t>
            </a:fld>
            <a:endParaRPr lang="en-US" noProof="0" dirty="0"/>
          </a:p>
        </p:txBody>
      </p:sp>
      <p:sp>
        <p:nvSpPr>
          <p:cNvPr id="5" name="Content Placeholder 4">
            <a:extLst>
              <a:ext uri="{FF2B5EF4-FFF2-40B4-BE49-F238E27FC236}">
                <a16:creationId xmlns:a16="http://schemas.microsoft.com/office/drawing/2014/main" id="{BBFD7585-8641-E7D8-70F3-989921507F55}"/>
              </a:ext>
            </a:extLst>
          </p:cNvPr>
          <p:cNvSpPr>
            <a:spLocks noGrp="1"/>
          </p:cNvSpPr>
          <p:nvPr>
            <p:ph idx="4294967295"/>
          </p:nvPr>
        </p:nvSpPr>
        <p:spPr>
          <a:xfrm>
            <a:off x="770011" y="1825625"/>
            <a:ext cx="10414662" cy="4351338"/>
          </a:xfrm>
          <a:prstGeom prst="rect">
            <a:avLst/>
          </a:prstGeom>
        </p:spPr>
        <p:txBody>
          <a:bodyPr lIns="91440" tIns="45720" rIns="91440" bIns="45720" anchor="t">
            <a:normAutofit fontScale="92500"/>
          </a:bodyPr>
          <a:lstStyle/>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a:rPr>
              <a:t>Even if we change the payload Mass FT is still the best version in terms of success rate</a:t>
            </a: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8AC286E2-F381-93CA-8507-E55D1FE1133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Correlation Between Payload Mass and Success rate for All Sites</a:t>
            </a:r>
          </a:p>
        </p:txBody>
      </p:sp>
      <p:pic>
        <p:nvPicPr>
          <p:cNvPr id="6" name="Image 5">
            <a:extLst>
              <a:ext uri="{FF2B5EF4-FFF2-40B4-BE49-F238E27FC236}">
                <a16:creationId xmlns:a16="http://schemas.microsoft.com/office/drawing/2014/main" id="{EDAC49CE-F63A-0FA3-FB39-129A2306F440}"/>
              </a:ext>
            </a:extLst>
          </p:cNvPr>
          <p:cNvPicPr>
            <a:picLocks noChangeAspect="1"/>
          </p:cNvPicPr>
          <p:nvPr/>
        </p:nvPicPr>
        <p:blipFill>
          <a:blip r:embed="rId3"/>
          <a:stretch>
            <a:fillRect/>
          </a:stretch>
        </p:blipFill>
        <p:spPr>
          <a:xfrm>
            <a:off x="370390" y="1637348"/>
            <a:ext cx="11451220" cy="3650299"/>
          </a:xfrm>
          <a:prstGeom prst="rect">
            <a:avLst/>
          </a:prstGeom>
        </p:spPr>
      </p:pic>
    </p:spTree>
    <p:extLst>
      <p:ext uri="{BB962C8B-B14F-4D97-AF65-F5344CB8AC3E}">
        <p14:creationId xmlns:p14="http://schemas.microsoft.com/office/powerpoint/2010/main" val="4136466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47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9539" y="2776595"/>
            <a:ext cx="9392562" cy="3811588"/>
          </a:xfrm>
          <a:prstGeom prst="rect">
            <a:avLst/>
          </a:prstGeom>
        </p:spPr>
        <p:txBody>
          <a:bodyPr vert="horz" lIns="91440" tIns="45720" rIns="91440" bIns="45720" rtlCol="0" anchor="t">
            <a:normAutofit fontScale="92500" lnSpcReduction="1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I did a </a:t>
            </a:r>
            <a:r>
              <a:rPr lang="en-US" sz="2200" dirty="0">
                <a:solidFill>
                  <a:schemeClr val="accent3">
                    <a:lumMod val="25000"/>
                  </a:schemeClr>
                </a:solidFill>
                <a:latin typeface="Abadi" panose="020B0604020104020204" pitchFamily="34" charset="0"/>
              </a:rPr>
              <a:t>C</a:t>
            </a:r>
            <a:r>
              <a:rPr lang="en-US" sz="2200" noProof="0" dirty="0">
                <a:solidFill>
                  <a:schemeClr val="accent3">
                    <a:lumMod val="25000"/>
                  </a:schemeClr>
                </a:solidFill>
                <a:latin typeface="Abadi" panose="020B0604020104020204" pitchFamily="34" charset="0"/>
              </a:rPr>
              <a:t>ross validation Score test, because all the confusion matrix was similar, so base on the mean Cross-Validation Score, Linear Regression has a better accuracy than the other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Classification Accuracy</a:t>
            </a:r>
            <a:endParaRPr lang="en-US" noProof="0" dirty="0">
              <a:solidFill>
                <a:srgbClr val="0B49CB"/>
              </a:solidFill>
            </a:endParaRPr>
          </a:p>
        </p:txBody>
      </p:sp>
      <p:pic>
        <p:nvPicPr>
          <p:cNvPr id="3" name="Image 2">
            <a:extLst>
              <a:ext uri="{FF2B5EF4-FFF2-40B4-BE49-F238E27FC236}">
                <a16:creationId xmlns:a16="http://schemas.microsoft.com/office/drawing/2014/main" id="{C4FF4725-614B-4245-3D6B-DD45E2F68841}"/>
              </a:ext>
            </a:extLst>
          </p:cNvPr>
          <p:cNvPicPr>
            <a:picLocks noChangeAspect="1"/>
          </p:cNvPicPr>
          <p:nvPr/>
        </p:nvPicPr>
        <p:blipFill>
          <a:blip r:embed="rId3"/>
          <a:stretch>
            <a:fillRect/>
          </a:stretch>
        </p:blipFill>
        <p:spPr>
          <a:xfrm>
            <a:off x="2700158" y="1470365"/>
            <a:ext cx="6235498" cy="391727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48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403853"/>
            <a:ext cx="9477960" cy="3811588"/>
          </a:xfrm>
          <a:prstGeom prst="rect">
            <a:avLst/>
          </a:prstGeom>
        </p:spPr>
        <p:txBody>
          <a:bodyPr>
            <a:normAutofit fontScale="92500" lnSpcReduction="10000"/>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Here we have 12True Positive, 3 False Positive, and 3 True Negative, </a:t>
            </a:r>
            <a:r>
              <a:rPr lang="en-US" sz="2200" noProof="0" dirty="0" err="1">
                <a:solidFill>
                  <a:schemeClr val="accent3">
                    <a:lumMod val="25000"/>
                  </a:schemeClr>
                </a:solidFill>
                <a:latin typeface="Abadi" panose="020B0604020104020204" pitchFamily="34" charset="0"/>
              </a:rPr>
              <a:t>wich</a:t>
            </a:r>
            <a:r>
              <a:rPr lang="en-US" sz="2200" noProof="0" dirty="0">
                <a:solidFill>
                  <a:schemeClr val="accent3">
                    <a:lumMod val="25000"/>
                  </a:schemeClr>
                </a:solidFill>
                <a:latin typeface="Abadi" panose="020B0604020104020204" pitchFamily="34" charset="0"/>
              </a:rPr>
              <a:t> gives us an accuracy of 83,33%, the model predict that the landing will be successful with an accuracy of 83,33%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Confusion Matrix</a:t>
            </a:r>
            <a:endParaRPr lang="en-US" noProof="0" dirty="0">
              <a:solidFill>
                <a:srgbClr val="0B49CB"/>
              </a:solidFill>
            </a:endParaRPr>
          </a:p>
        </p:txBody>
      </p:sp>
      <p:pic>
        <p:nvPicPr>
          <p:cNvPr id="3" name="Image 2">
            <a:extLst>
              <a:ext uri="{FF2B5EF4-FFF2-40B4-BE49-F238E27FC236}">
                <a16:creationId xmlns:a16="http://schemas.microsoft.com/office/drawing/2014/main" id="{29C718B3-BB51-9492-6FDD-3B2953914CCB}"/>
              </a:ext>
            </a:extLst>
          </p:cNvPr>
          <p:cNvPicPr>
            <a:picLocks noChangeAspect="1"/>
          </p:cNvPicPr>
          <p:nvPr/>
        </p:nvPicPr>
        <p:blipFill>
          <a:blip r:embed="rId3"/>
          <a:stretch>
            <a:fillRect/>
          </a:stretch>
        </p:blipFill>
        <p:spPr>
          <a:xfrm>
            <a:off x="3614100" y="1466160"/>
            <a:ext cx="4395581" cy="370463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noProof="0" smtClean="0"/>
              <a:t>49</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69007" cy="4351338"/>
          </a:xfrm>
          <a:prstGeom prst="rect">
            <a:avLst/>
          </a:prstGeom>
        </p:spPr>
        <p:txBody>
          <a:bodyPr>
            <a:normAutofit/>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To conclude, All our researches showed that SpaceX despite having a lot of Landing Failure has 99% of mission success, that shows that </a:t>
            </a:r>
            <a:r>
              <a:rPr lang="en-US" sz="2200" noProof="0" dirty="0" err="1">
                <a:solidFill>
                  <a:schemeClr val="accent3">
                    <a:lumMod val="25000"/>
                  </a:schemeClr>
                </a:solidFill>
                <a:latin typeface="Abadi" panose="020B0604020104020204" pitchFamily="34" charset="0"/>
              </a:rPr>
              <a:t>thoses</a:t>
            </a:r>
            <a:r>
              <a:rPr lang="en-US" sz="2200" noProof="0" dirty="0">
                <a:solidFill>
                  <a:schemeClr val="accent3">
                    <a:lumMod val="25000"/>
                  </a:schemeClr>
                </a:solidFill>
                <a:latin typeface="Abadi" panose="020B0604020104020204" pitchFamily="34" charset="0"/>
              </a:rPr>
              <a:t> Landing Failures was wanted, and by predicting the outcome with the data at our disposition, we saw that the model predicted 12 times out of 18 that the landing will be successfully, With all those Data we can now assume that indeed the Falcon 9 will cost 62 Million dollars, with an accuracy of 83,33%</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Conclusions</a:t>
            </a:r>
            <a:endParaRPr lang="en-US" noProof="0"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5</a:t>
            </a:fld>
            <a:endParaRPr lang="en-US" noProof="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Introduction</a:t>
            </a:r>
            <a:endParaRPr lang="en-US" noProof="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14856" y="1633414"/>
            <a:ext cx="10743115" cy="47937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buNone/>
            </a:pPr>
            <a:r>
              <a:rPr lang="en-US" sz="2200" b="1" i="0" noProof="0" dirty="0">
                <a:solidFill>
                  <a:srgbClr val="0F1114"/>
                </a:solidFill>
                <a:effectLst/>
                <a:latin typeface="Abadi" panose="020B0604020104020204" pitchFamily="34" charset="0"/>
              </a:rPr>
              <a:t>Project Background and Context:</a:t>
            </a:r>
          </a:p>
          <a:p>
            <a:pPr algn="l">
              <a:buFont typeface="Arial" panose="020B0604020202020204" pitchFamily="34" charset="0"/>
              <a:buChar char="•"/>
            </a:pPr>
            <a:r>
              <a:rPr lang="en-US" sz="1400" b="1" i="0" noProof="0" dirty="0">
                <a:solidFill>
                  <a:srgbClr val="0F1114"/>
                </a:solidFill>
                <a:effectLst/>
                <a:latin typeface="Abadi" panose="020B0604020104020204" pitchFamily="34" charset="0"/>
              </a:rPr>
              <a:t>Commercial Space Age</a:t>
            </a:r>
            <a:r>
              <a:rPr lang="en-US" sz="1400" b="0" i="0" noProof="0" dirty="0">
                <a:solidFill>
                  <a:srgbClr val="0F1114"/>
                </a:solidFill>
                <a:effectLst/>
                <a:latin typeface="Abadi" panose="020B0604020104020204" pitchFamily="34" charset="0"/>
              </a:rPr>
              <a:t>: The industry is evolving, with companies like </a:t>
            </a:r>
            <a:r>
              <a:rPr lang="en-US" sz="1400" b="1" i="0" noProof="0" dirty="0">
                <a:solidFill>
                  <a:srgbClr val="0F1114"/>
                </a:solidFill>
                <a:effectLst/>
                <a:latin typeface="Abadi" panose="020B0604020104020204" pitchFamily="34" charset="0"/>
              </a:rPr>
              <a:t>Virgin Galactic</a:t>
            </a:r>
            <a:r>
              <a:rPr lang="en-US" sz="1400" b="0" i="0" noProof="0" dirty="0">
                <a:solidFill>
                  <a:srgbClr val="0F1114"/>
                </a:solidFill>
                <a:effectLst/>
                <a:latin typeface="Abadi" panose="020B0604020104020204" pitchFamily="34" charset="0"/>
              </a:rPr>
              <a:t>, </a:t>
            </a:r>
            <a:r>
              <a:rPr lang="en-US" sz="1400" b="1" i="0" noProof="0" dirty="0">
                <a:solidFill>
                  <a:srgbClr val="0F1114"/>
                </a:solidFill>
                <a:effectLst/>
                <a:latin typeface="Abadi" panose="020B0604020104020204" pitchFamily="34" charset="0"/>
              </a:rPr>
              <a:t>Rocket Lab</a:t>
            </a:r>
            <a:r>
              <a:rPr lang="en-US" sz="1400" b="0" i="0" noProof="0" dirty="0">
                <a:solidFill>
                  <a:srgbClr val="0F1114"/>
                </a:solidFill>
                <a:effectLst/>
                <a:latin typeface="Abadi" panose="020B0604020104020204" pitchFamily="34" charset="0"/>
              </a:rPr>
              <a:t>, and </a:t>
            </a:r>
            <a:r>
              <a:rPr lang="en-US" sz="1400" b="1" i="0" noProof="0" dirty="0">
                <a:solidFill>
                  <a:srgbClr val="0F1114"/>
                </a:solidFill>
                <a:effectLst/>
                <a:latin typeface="Abadi" panose="020B0604020104020204" pitchFamily="34" charset="0"/>
              </a:rPr>
              <a:t>Blue Origin</a:t>
            </a:r>
            <a:r>
              <a:rPr lang="en-US" sz="1400" b="0" i="0" noProof="0" dirty="0">
                <a:solidFill>
                  <a:srgbClr val="0F1114"/>
                </a:solidFill>
                <a:effectLst/>
                <a:latin typeface="Abadi" panose="020B0604020104020204" pitchFamily="34" charset="0"/>
              </a:rPr>
              <a:t> making space travel more accessible.</a:t>
            </a:r>
          </a:p>
          <a:p>
            <a:pPr algn="l">
              <a:buFont typeface="Arial" panose="020B0604020202020204" pitchFamily="34" charset="0"/>
              <a:buChar char="•"/>
            </a:pPr>
            <a:r>
              <a:rPr lang="en-US" sz="1400" b="1" i="0" noProof="0" dirty="0">
                <a:solidFill>
                  <a:srgbClr val="0F1114"/>
                </a:solidFill>
                <a:effectLst/>
                <a:latin typeface="Abadi" panose="020B0604020104020204" pitchFamily="34" charset="0"/>
              </a:rPr>
              <a:t>SpaceX's Leadership</a:t>
            </a:r>
            <a:r>
              <a:rPr lang="en-US" sz="1400" b="0" i="0" noProof="0" dirty="0">
                <a:solidFill>
                  <a:srgbClr val="0F1114"/>
                </a:solidFill>
                <a:effectLst/>
                <a:latin typeface="Abadi" panose="020B0604020104020204" pitchFamily="34" charset="0"/>
              </a:rPr>
              <a:t>: SpaceX has set a benchmark with its achievements, including cost-effective launches and reusable rocket technology, specifically the </a:t>
            </a:r>
            <a:r>
              <a:rPr lang="en-US" sz="1400" b="1" i="0" noProof="0" dirty="0">
                <a:solidFill>
                  <a:srgbClr val="0F1114"/>
                </a:solidFill>
                <a:effectLst/>
                <a:latin typeface="Abadi" panose="020B0604020104020204" pitchFamily="34" charset="0"/>
              </a:rPr>
              <a:t>Falcon 9</a:t>
            </a:r>
            <a:r>
              <a:rPr lang="en-US" sz="1400" b="0" i="0" noProof="0" dirty="0">
                <a:solidFill>
                  <a:srgbClr val="0F1114"/>
                </a:solidFill>
                <a:effectLst/>
                <a:latin typeface="Abadi" panose="020B0604020104020204" pitchFamily="34" charset="0"/>
              </a:rPr>
              <a:t>.</a:t>
            </a:r>
          </a:p>
          <a:p>
            <a:pPr algn="l">
              <a:buFont typeface="Arial" panose="020B0604020202020204" pitchFamily="34" charset="0"/>
              <a:buChar char="•"/>
            </a:pPr>
            <a:endParaRPr lang="en-US" sz="2000" noProof="0" dirty="0">
              <a:solidFill>
                <a:srgbClr val="0F1114"/>
              </a:solidFill>
              <a:latin typeface="Abadi" panose="020B0604020104020204" pitchFamily="34" charset="0"/>
            </a:endParaRPr>
          </a:p>
          <a:p>
            <a:pPr algn="l">
              <a:buNone/>
            </a:pPr>
            <a:r>
              <a:rPr lang="en-US" sz="2200" b="1" i="0" noProof="0" dirty="0">
                <a:solidFill>
                  <a:srgbClr val="0F1114"/>
                </a:solidFill>
                <a:effectLst/>
                <a:latin typeface="Abadi" panose="020B0604020104020204" pitchFamily="34" charset="0"/>
              </a:rPr>
              <a:t>Problems to Find Answers:</a:t>
            </a:r>
          </a:p>
          <a:p>
            <a:r>
              <a:rPr lang="en-US" sz="1500" b="1" i="0" noProof="0" dirty="0">
                <a:solidFill>
                  <a:srgbClr val="0F1114"/>
                </a:solidFill>
                <a:effectLst/>
                <a:latin typeface="Abadi" panose="020B0604020104020204" pitchFamily="34" charset="0"/>
              </a:rPr>
              <a:t>Launch Cost Determination</a:t>
            </a:r>
            <a:r>
              <a:rPr lang="en-US" sz="1500" b="0" i="0" noProof="0" dirty="0">
                <a:solidFill>
                  <a:srgbClr val="0F1114"/>
                </a:solidFill>
                <a:effectLst/>
                <a:latin typeface="Abadi" panose="020B0604020104020204" pitchFamily="34" charset="0"/>
              </a:rPr>
              <a:t>: How can we accurately determine the price of each launch for the competing startup, </a:t>
            </a:r>
            <a:r>
              <a:rPr lang="en-US" sz="1500" b="1" i="0" noProof="0" dirty="0">
                <a:solidFill>
                  <a:srgbClr val="0F1114"/>
                </a:solidFill>
                <a:effectLst/>
                <a:latin typeface="Abadi" panose="020B0604020104020204" pitchFamily="34" charset="0"/>
              </a:rPr>
              <a:t>Space Y</a:t>
            </a:r>
            <a:r>
              <a:rPr lang="en-US" sz="1500" b="0" i="0" noProof="0" dirty="0">
                <a:solidFill>
                  <a:srgbClr val="0F1114"/>
                </a:solidFill>
                <a:effectLst/>
                <a:latin typeface="Abadi" panose="020B0604020104020204" pitchFamily="34" charset="0"/>
              </a:rPr>
              <a:t>?</a:t>
            </a:r>
          </a:p>
          <a:p>
            <a:r>
              <a:rPr lang="en-US" sz="1500" b="1" i="0" noProof="0" dirty="0">
                <a:solidFill>
                  <a:srgbClr val="0F1114"/>
                </a:solidFill>
                <a:effectLst/>
                <a:latin typeface="Abadi" panose="020B0604020104020204" pitchFamily="34" charset="0"/>
              </a:rPr>
              <a:t>First Stage Landing Prediction</a:t>
            </a:r>
            <a:r>
              <a:rPr lang="en-US" sz="1500" b="0" i="0" noProof="0" dirty="0">
                <a:solidFill>
                  <a:srgbClr val="0F1114"/>
                </a:solidFill>
                <a:effectLst/>
                <a:latin typeface="Abadi" panose="020B0604020104020204" pitchFamily="34" charset="0"/>
              </a:rPr>
              <a:t>: What factors influence whether the Falcon 9's first stage will land successfully, and how can we predict this using machine learning?</a:t>
            </a:r>
          </a:p>
          <a:p>
            <a:r>
              <a:rPr lang="en-US" sz="1500" b="1" i="0" noProof="0" dirty="0">
                <a:solidFill>
                  <a:srgbClr val="0F1114"/>
                </a:solidFill>
                <a:effectLst/>
                <a:latin typeface="Abadi" panose="020B0604020104020204" pitchFamily="34" charset="0"/>
              </a:rPr>
              <a:t>Data Utilization</a:t>
            </a:r>
            <a:r>
              <a:rPr lang="en-US" sz="1500" b="0" i="0" noProof="0" dirty="0">
                <a:solidFill>
                  <a:srgbClr val="0F1114"/>
                </a:solidFill>
                <a:effectLst/>
                <a:latin typeface="Abadi" panose="020B0604020104020204" pitchFamily="34" charset="0"/>
              </a:rPr>
              <a:t>: How can we effectively gather and analyze public data related to SpaceX to inform our predictions and strategies?</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noProof="0" smtClean="0"/>
              <a:t>6</a:t>
            </a:fld>
            <a:endParaRPr lang="en-US" noProof="0"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noProof="0"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noProof="0" smtClean="0"/>
              <a:t>7</a:t>
            </a:fld>
            <a:endParaRPr lang="en-US" noProof="0"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367734"/>
            <a:ext cx="11432149"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noProof="0" dirty="0">
                <a:solidFill>
                  <a:srgbClr val="0B49CB"/>
                </a:solidFill>
                <a:latin typeface="Abadi"/>
              </a:rPr>
              <a:t>Executive Summary</a:t>
            </a:r>
          </a:p>
          <a:p>
            <a:pPr>
              <a:lnSpc>
                <a:spcPct val="100000"/>
              </a:lnSpc>
              <a:spcBef>
                <a:spcPts val="1400"/>
              </a:spcBef>
            </a:pPr>
            <a:r>
              <a:rPr lang="en-US" sz="2000" noProof="0" dirty="0">
                <a:solidFill>
                  <a:schemeClr val="accent3">
                    <a:lumMod val="25000"/>
                  </a:schemeClr>
                </a:solidFill>
                <a:latin typeface="Abadi" panose="020B0604020104020204" pitchFamily="34" charset="0"/>
              </a:rPr>
              <a:t>Data Collection :</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SpaceX API (GET Requests) and Web Scraping (</a:t>
            </a:r>
            <a:r>
              <a:rPr lang="en-US" sz="1600" noProof="0" dirty="0" err="1">
                <a:solidFill>
                  <a:schemeClr val="accent3">
                    <a:lumMod val="25000"/>
                  </a:schemeClr>
                </a:solidFill>
                <a:latin typeface="Abadi" panose="020B0604020104020204" pitchFamily="34" charset="0"/>
              </a:rPr>
              <a:t>BeautifulSoup</a:t>
            </a:r>
            <a:r>
              <a:rPr lang="en-US" sz="1600" noProof="0" dirty="0">
                <a:solidFill>
                  <a:schemeClr val="accent3">
                    <a:lumMod val="25000"/>
                  </a:schemeClr>
                </a:solidFill>
                <a:latin typeface="Abadi" panose="020B0604020104020204" pitchFamily="34" charset="0"/>
              </a:rPr>
              <a:t>)</a:t>
            </a:r>
          </a:p>
          <a:p>
            <a:pPr>
              <a:lnSpc>
                <a:spcPct val="100000"/>
              </a:lnSpc>
              <a:spcBef>
                <a:spcPts val="1400"/>
              </a:spcBef>
            </a:pPr>
            <a:r>
              <a:rPr lang="en-US" sz="2000" noProof="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Data cleaning, missing values handling, feature engineering (launch sites, payload types)</a:t>
            </a:r>
          </a:p>
          <a:p>
            <a:pPr>
              <a:lnSpc>
                <a:spcPct val="100000"/>
              </a:lnSpc>
              <a:spcBef>
                <a:spcPts val="1400"/>
              </a:spcBef>
            </a:pPr>
            <a:r>
              <a:rPr lang="en-US" sz="2000" noProof="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SQL Analysis and Visualization</a:t>
            </a:r>
          </a:p>
          <a:p>
            <a:pPr>
              <a:lnSpc>
                <a:spcPct val="100000"/>
              </a:lnSpc>
              <a:spcBef>
                <a:spcPts val="1400"/>
              </a:spcBef>
            </a:pPr>
            <a:r>
              <a:rPr lang="en-US" sz="2000" noProof="0" dirty="0">
                <a:solidFill>
                  <a:schemeClr val="accent3">
                    <a:lumMod val="25000"/>
                  </a:schemeClr>
                </a:solidFill>
                <a:latin typeface="Abadi" panose="020B0604020104020204" pitchFamily="34" charset="0"/>
              </a:rPr>
              <a:t>Model Building:</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Classification Model (Decision Trees, Random Forest)</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Evaluation ( Accuracy, precision, recall, F1-score )</a:t>
            </a:r>
          </a:p>
          <a:p>
            <a:pPr>
              <a:lnSpc>
                <a:spcPct val="100000"/>
              </a:lnSpc>
              <a:spcBef>
                <a:spcPts val="1400"/>
              </a:spcBef>
            </a:pPr>
            <a:r>
              <a:rPr lang="en-US" sz="2000" noProof="0" dirty="0">
                <a:solidFill>
                  <a:schemeClr val="accent3">
                    <a:lumMod val="25000"/>
                  </a:schemeClr>
                </a:solidFill>
                <a:latin typeface="Abadi" panose="020B0604020104020204" pitchFamily="34" charset="0"/>
              </a:rPr>
              <a:t>Interactive visualization</a:t>
            </a:r>
          </a:p>
          <a:p>
            <a:pPr lvl="1">
              <a:lnSpc>
                <a:spcPct val="100000"/>
              </a:lnSpc>
              <a:spcBef>
                <a:spcPts val="1400"/>
              </a:spcBef>
            </a:pPr>
            <a:r>
              <a:rPr lang="en-US" sz="1600" noProof="0" dirty="0">
                <a:solidFill>
                  <a:schemeClr val="accent3">
                    <a:lumMod val="25000"/>
                  </a:schemeClr>
                </a:solidFill>
                <a:latin typeface="Abadi" panose="020B0604020104020204" pitchFamily="34" charset="0"/>
              </a:rPr>
              <a:t>Folium and </a:t>
            </a:r>
            <a:r>
              <a:rPr lang="en-US" sz="1600" noProof="0" dirty="0" err="1">
                <a:solidFill>
                  <a:schemeClr val="accent3">
                    <a:lumMod val="25000"/>
                  </a:schemeClr>
                </a:solidFill>
                <a:latin typeface="Abadi" panose="020B0604020104020204" pitchFamily="34" charset="0"/>
              </a:rPr>
              <a:t>Plotly</a:t>
            </a:r>
            <a:r>
              <a:rPr lang="en-US" sz="1600" noProof="0" dirty="0">
                <a:solidFill>
                  <a:schemeClr val="accent3">
                    <a:lumMod val="25000"/>
                  </a:schemeClr>
                </a:solidFill>
                <a:latin typeface="Abadi" panose="020B0604020104020204" pitchFamily="34" charset="0"/>
              </a:rPr>
              <a:t> Dash</a:t>
            </a:r>
          </a:p>
          <a:p>
            <a:pPr marL="0" indent="0">
              <a:lnSpc>
                <a:spcPct val="100000"/>
              </a:lnSpc>
              <a:spcBef>
                <a:spcPts val="1400"/>
              </a:spcBef>
              <a:buNone/>
            </a:pPr>
            <a:endParaRPr lang="en-US" sz="2000" noProof="0" dirty="0">
              <a:solidFill>
                <a:schemeClr val="accent3">
                  <a:lumMod val="25000"/>
                </a:schemeClr>
              </a:solidFill>
              <a:latin typeface="Abadi" panose="020B0604020104020204" pitchFamily="34" charset="0"/>
            </a:endParaRPr>
          </a:p>
          <a:p>
            <a:pPr>
              <a:lnSpc>
                <a:spcPct val="100000"/>
              </a:lnSpc>
              <a:spcBef>
                <a:spcPts val="1400"/>
              </a:spcBef>
            </a:pPr>
            <a:endParaRPr lang="en-US" sz="1400" noProof="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Methodology</a:t>
            </a:r>
            <a:endParaRPr lang="en-US" noProof="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514350" indent="-285750">
              <a:lnSpc>
                <a:spcPct val="120000"/>
              </a:lnSpc>
              <a:spcBef>
                <a:spcPts val="1400"/>
              </a:spcBef>
            </a:pPr>
            <a:r>
              <a:rPr lang="en-US" sz="1800" kern="1200" noProof="0" dirty="0">
                <a:solidFill>
                  <a:srgbClr val="000000"/>
                </a:solidFill>
                <a:effectLst/>
                <a:latin typeface="Abadi" panose="020B0604020104020204" pitchFamily="34" charset="0"/>
                <a:ea typeface="+mn-ea"/>
                <a:cs typeface="+mn-cs"/>
              </a:rPr>
              <a:t>Data was collected by a get request to the SpaceX API</a:t>
            </a:r>
          </a:p>
          <a:p>
            <a:pPr marL="971550" lvl="1" indent="-285750">
              <a:lnSpc>
                <a:spcPct val="120000"/>
              </a:lnSpc>
              <a:spcBef>
                <a:spcPts val="1400"/>
              </a:spcBef>
            </a:pPr>
            <a:r>
              <a:rPr lang="en-US" sz="1400" noProof="0" dirty="0">
                <a:solidFill>
                  <a:srgbClr val="000000"/>
                </a:solidFill>
                <a:latin typeface="Abadi" panose="020B0604020104020204" pitchFamily="34" charset="0"/>
              </a:rPr>
              <a:t>I </a:t>
            </a:r>
            <a:r>
              <a:rPr lang="en-US" sz="1400" noProof="0" dirty="0">
                <a:effectLst/>
                <a:latin typeface="Abadi" panose="020B0604020104020204" pitchFamily="34" charset="0"/>
              </a:rPr>
              <a:t>Retrieved data for SpaceX launches, including launch success or failure.</a:t>
            </a:r>
          </a:p>
          <a:p>
            <a:pPr marL="457200" algn="l" rtl="0" eaLnBrk="1" latinLnBrk="0" hangingPunct="1">
              <a:lnSpc>
                <a:spcPct val="120000"/>
              </a:lnSpc>
              <a:spcBef>
                <a:spcPts val="1400"/>
              </a:spcBef>
            </a:pPr>
            <a:r>
              <a:rPr lang="en-US" sz="1800" kern="1200" noProof="0" dirty="0">
                <a:solidFill>
                  <a:srgbClr val="000000"/>
                </a:solidFill>
                <a:effectLst/>
                <a:latin typeface="Abadi" panose="020B0604020104020204" pitchFamily="34" charset="0"/>
                <a:ea typeface="+mn-ea"/>
                <a:cs typeface="+mn-cs"/>
              </a:rPr>
              <a:t>Web Scraping with </a:t>
            </a:r>
            <a:r>
              <a:rPr lang="en-US" sz="1800" kern="1200" noProof="0" dirty="0" err="1">
                <a:solidFill>
                  <a:srgbClr val="000000"/>
                </a:solidFill>
                <a:effectLst/>
                <a:latin typeface="Abadi" panose="020B0604020104020204" pitchFamily="34" charset="0"/>
                <a:ea typeface="+mn-ea"/>
                <a:cs typeface="+mn-cs"/>
              </a:rPr>
              <a:t>BeautifulSoup</a:t>
            </a:r>
            <a:endParaRPr lang="en-US" sz="1800" kern="1200" noProof="0" dirty="0">
              <a:solidFill>
                <a:srgbClr val="000000"/>
              </a:solidFill>
              <a:effectLst/>
              <a:latin typeface="Abadi" panose="020B0604020104020204" pitchFamily="34" charset="0"/>
              <a:ea typeface="+mn-ea"/>
              <a:cs typeface="+mn-cs"/>
            </a:endParaRPr>
          </a:p>
          <a:p>
            <a:pPr marL="914400" lvl="1">
              <a:lnSpc>
                <a:spcPct val="120000"/>
              </a:lnSpc>
              <a:spcBef>
                <a:spcPts val="1400"/>
              </a:spcBef>
            </a:pPr>
            <a:r>
              <a:rPr lang="en-US" sz="1400" noProof="0" dirty="0">
                <a:solidFill>
                  <a:srgbClr val="000000"/>
                </a:solidFill>
                <a:latin typeface="Abadi" panose="020B0604020104020204" pitchFamily="34" charset="0"/>
              </a:rPr>
              <a:t>To extract additional information from SpaceX’s official website or other relevant sources</a:t>
            </a:r>
          </a:p>
          <a:p>
            <a:pPr marL="457200">
              <a:lnSpc>
                <a:spcPct val="120000"/>
              </a:lnSpc>
              <a:spcBef>
                <a:spcPts val="1400"/>
              </a:spcBef>
            </a:pPr>
            <a:r>
              <a:rPr lang="en-US" sz="2200" noProof="0" dirty="0">
                <a:solidFill>
                  <a:srgbClr val="000000"/>
                </a:solidFill>
                <a:latin typeface="Abadi" panose="020B0604020104020204" pitchFamily="34" charset="0"/>
              </a:rPr>
              <a:t>Then Store Data in CSV Format for processing</a:t>
            </a:r>
          </a:p>
          <a:p>
            <a:pPr marL="914400" lvl="1">
              <a:lnSpc>
                <a:spcPct val="120000"/>
              </a:lnSpc>
              <a:spcBef>
                <a:spcPts val="1400"/>
              </a:spcBef>
            </a:pPr>
            <a:r>
              <a:rPr lang="en-US" sz="1400" noProof="0" dirty="0">
                <a:latin typeface="Abadi" panose="020B0604020104020204" pitchFamily="34" charset="0"/>
              </a:rPr>
              <a:t>Simple and easy to work with for tabular data.</a:t>
            </a:r>
          </a:p>
          <a:p>
            <a:pPr marL="914400" lvl="1">
              <a:lnSpc>
                <a:spcPct val="120000"/>
              </a:lnSpc>
              <a:spcBef>
                <a:spcPts val="1400"/>
              </a:spcBef>
            </a:pPr>
            <a:r>
              <a:rPr lang="en-US" sz="1400" noProof="0" dirty="0">
                <a:latin typeface="Abadi" panose="020B0604020104020204" pitchFamily="34" charset="0"/>
              </a:rPr>
              <a:t>Compatible with most data analysis libraries like pandas in Python.</a:t>
            </a:r>
          </a:p>
          <a:p>
            <a:pPr marL="914400" lvl="1">
              <a:lnSpc>
                <a:spcPct val="120000"/>
              </a:lnSpc>
              <a:spcBef>
                <a:spcPts val="1400"/>
              </a:spcBef>
            </a:pPr>
            <a:r>
              <a:rPr lang="en-US" sz="1400" noProof="0" dirty="0">
                <a:latin typeface="Abadi" panose="020B0604020104020204" pitchFamily="34" charset="0"/>
              </a:rPr>
              <a:t>Easily exportable for sharing and further analysis.</a:t>
            </a:r>
          </a:p>
          <a:p>
            <a:pPr marL="0" indent="0">
              <a:buNone/>
            </a:pPr>
            <a:endParaRPr lang="en-US" noProof="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a:t>
            </a:r>
            <a:endParaRPr lang="en-US" noProof="0" dirty="0">
              <a:solidFill>
                <a:srgbClr val="0B49CB"/>
              </a:solidFill>
            </a:endParaRPr>
          </a:p>
        </p:txBody>
      </p:sp>
      <p:sp>
        <p:nvSpPr>
          <p:cNvPr id="4" name="Rectangle 3">
            <a:extLst>
              <a:ext uri="{FF2B5EF4-FFF2-40B4-BE49-F238E27FC236}">
                <a16:creationId xmlns:a16="http://schemas.microsoft.com/office/drawing/2014/main" id="{02EAEF71-E784-2F2B-CA31-AB9D78084B62}"/>
              </a:ext>
            </a:extLst>
          </p:cNvPr>
          <p:cNvSpPr/>
          <p:nvPr/>
        </p:nvSpPr>
        <p:spPr>
          <a:xfrm>
            <a:off x="8870883" y="1510843"/>
            <a:ext cx="2092960"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Identify Data Sources</a:t>
            </a:r>
          </a:p>
        </p:txBody>
      </p:sp>
      <p:sp>
        <p:nvSpPr>
          <p:cNvPr id="7" name="Rectangle 6">
            <a:extLst>
              <a:ext uri="{FF2B5EF4-FFF2-40B4-BE49-F238E27FC236}">
                <a16:creationId xmlns:a16="http://schemas.microsoft.com/office/drawing/2014/main" id="{F658895E-561A-BC7C-13A9-CC47818E5323}"/>
              </a:ext>
            </a:extLst>
          </p:cNvPr>
          <p:cNvSpPr/>
          <p:nvPr/>
        </p:nvSpPr>
        <p:spPr>
          <a:xfrm>
            <a:off x="8870883" y="2781247"/>
            <a:ext cx="2092960"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Collect Data from SpaceX API (GET)</a:t>
            </a:r>
          </a:p>
        </p:txBody>
      </p:sp>
      <p:sp>
        <p:nvSpPr>
          <p:cNvPr id="9" name="Rectangle 8">
            <a:extLst>
              <a:ext uri="{FF2B5EF4-FFF2-40B4-BE49-F238E27FC236}">
                <a16:creationId xmlns:a16="http://schemas.microsoft.com/office/drawing/2014/main" id="{BEADD97D-129E-BCFE-8C3D-709034733CC1}"/>
              </a:ext>
            </a:extLst>
          </p:cNvPr>
          <p:cNvSpPr/>
          <p:nvPr/>
        </p:nvSpPr>
        <p:spPr>
          <a:xfrm>
            <a:off x="8870883" y="3973664"/>
            <a:ext cx="2092960"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Web Scraping</a:t>
            </a:r>
          </a:p>
          <a:p>
            <a:pPr algn="ctr"/>
            <a:r>
              <a:rPr lang="en-US" noProof="0" dirty="0"/>
              <a:t>(</a:t>
            </a:r>
            <a:r>
              <a:rPr lang="en-US" noProof="0" dirty="0" err="1"/>
              <a:t>BeautifulSoup</a:t>
            </a:r>
            <a:r>
              <a:rPr lang="en-US" noProof="0" dirty="0"/>
              <a:t>)</a:t>
            </a:r>
          </a:p>
        </p:txBody>
      </p:sp>
      <p:sp>
        <p:nvSpPr>
          <p:cNvPr id="11" name="Rectangle 10">
            <a:extLst>
              <a:ext uri="{FF2B5EF4-FFF2-40B4-BE49-F238E27FC236}">
                <a16:creationId xmlns:a16="http://schemas.microsoft.com/office/drawing/2014/main" id="{ECF0284E-895C-C619-2854-3EE8DD3CF698}"/>
              </a:ext>
            </a:extLst>
          </p:cNvPr>
          <p:cNvSpPr/>
          <p:nvPr/>
        </p:nvSpPr>
        <p:spPr>
          <a:xfrm>
            <a:off x="8870883" y="5212773"/>
            <a:ext cx="2092960"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Store Data</a:t>
            </a:r>
          </a:p>
          <a:p>
            <a:pPr algn="ctr"/>
            <a:r>
              <a:rPr lang="en-US" noProof="0" dirty="0"/>
              <a:t>In CSV</a:t>
            </a:r>
          </a:p>
        </p:txBody>
      </p:sp>
      <p:cxnSp>
        <p:nvCxnSpPr>
          <p:cNvPr id="14" name="Connecteur droit avec flèche 13">
            <a:extLst>
              <a:ext uri="{FF2B5EF4-FFF2-40B4-BE49-F238E27FC236}">
                <a16:creationId xmlns:a16="http://schemas.microsoft.com/office/drawing/2014/main" id="{E139A139-A1DB-D442-ECA9-7CB57B6D35E4}"/>
              </a:ext>
            </a:extLst>
          </p:cNvPr>
          <p:cNvCxnSpPr>
            <a:stCxn id="4" idx="2"/>
            <a:endCxn id="7" idx="0"/>
          </p:cNvCxnSpPr>
          <p:nvPr/>
        </p:nvCxnSpPr>
        <p:spPr>
          <a:xfrm>
            <a:off x="9917363" y="2323643"/>
            <a:ext cx="0" cy="4576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eur droit avec flèche 15">
            <a:extLst>
              <a:ext uri="{FF2B5EF4-FFF2-40B4-BE49-F238E27FC236}">
                <a16:creationId xmlns:a16="http://schemas.microsoft.com/office/drawing/2014/main" id="{6FB70050-BE84-03C0-73D9-47A1EA4C280A}"/>
              </a:ext>
            </a:extLst>
          </p:cNvPr>
          <p:cNvCxnSpPr>
            <a:stCxn id="7" idx="2"/>
            <a:endCxn id="9" idx="0"/>
          </p:cNvCxnSpPr>
          <p:nvPr/>
        </p:nvCxnSpPr>
        <p:spPr>
          <a:xfrm>
            <a:off x="9917363" y="3594047"/>
            <a:ext cx="0" cy="379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Connecteur droit avec flèche 17">
            <a:extLst>
              <a:ext uri="{FF2B5EF4-FFF2-40B4-BE49-F238E27FC236}">
                <a16:creationId xmlns:a16="http://schemas.microsoft.com/office/drawing/2014/main" id="{522B3B1C-180D-6057-CCFE-71A6992603F5}"/>
              </a:ext>
            </a:extLst>
          </p:cNvPr>
          <p:cNvCxnSpPr>
            <a:stCxn id="9" idx="2"/>
            <a:endCxn id="11" idx="0"/>
          </p:cNvCxnSpPr>
          <p:nvPr/>
        </p:nvCxnSpPr>
        <p:spPr>
          <a:xfrm>
            <a:off x="9917363" y="4786464"/>
            <a:ext cx="0" cy="4263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9</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53518" y="2000467"/>
            <a:ext cx="6047422" cy="4225925"/>
          </a:xfrm>
          <a:prstGeom prst="rect">
            <a:avLst/>
          </a:prstGeom>
        </p:spPr>
        <p:txBody>
          <a:bodyPr vert="horz" lIns="91440" tIns="45720" rIns="91440" bIns="45720" rtlCol="0" anchor="t">
            <a:normAutofit/>
          </a:bodyPr>
          <a:lstStyle/>
          <a:p>
            <a:pPr>
              <a:lnSpc>
                <a:spcPct val="100000"/>
              </a:lnSpc>
              <a:spcBef>
                <a:spcPts val="1400"/>
              </a:spcBef>
            </a:pPr>
            <a:r>
              <a:rPr lang="en-US" sz="1600" b="1" dirty="0">
                <a:latin typeface="Abadi" panose="020B0604020104020204" pitchFamily="34" charset="0"/>
              </a:rPr>
              <a:t>Objective</a:t>
            </a:r>
            <a:r>
              <a:rPr lang="en-US" sz="1600" dirty="0">
                <a:latin typeface="Abadi" panose="020B0604020104020204" pitchFamily="34" charset="0"/>
              </a:rPr>
              <a:t>: Gather data related to SpaceX launches, including launch success, failure, dates, and other important metrics.</a:t>
            </a:r>
          </a:p>
          <a:p>
            <a:pPr marL="0" indent="0">
              <a:lnSpc>
                <a:spcPct val="100000"/>
              </a:lnSpc>
              <a:spcBef>
                <a:spcPts val="1400"/>
              </a:spcBef>
              <a:buNone/>
            </a:pPr>
            <a:endParaRPr lang="en-US" sz="1600" noProof="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noProof="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1400" noProof="0" dirty="0">
                <a:latin typeface="Abadi" panose="020B0604020104020204" pitchFamily="34" charset="0"/>
              </a:rPr>
              <a:t>https://github.com/yhakam/IBM-Final-Project/blob/main/jupyter-labs-spacex-data-collection-api.ipynb</a:t>
            </a:r>
            <a:endParaRPr lang="en-US" sz="1400" noProof="0" dirty="0"/>
          </a:p>
          <a:p>
            <a:endParaRPr lang="en-US" noProof="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sp>
        <p:nvSpPr>
          <p:cNvPr id="12" name="Rectangle 11">
            <a:extLst>
              <a:ext uri="{FF2B5EF4-FFF2-40B4-BE49-F238E27FC236}">
                <a16:creationId xmlns:a16="http://schemas.microsoft.com/office/drawing/2014/main" id="{228B768D-221B-F406-796D-F3A5394DF01B}"/>
              </a:ext>
            </a:extLst>
          </p:cNvPr>
          <p:cNvSpPr/>
          <p:nvPr/>
        </p:nvSpPr>
        <p:spPr>
          <a:xfrm>
            <a:off x="7668292" y="1935374"/>
            <a:ext cx="3294348"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Collect Data from SpaceX API (GET)</a:t>
            </a:r>
          </a:p>
        </p:txBody>
      </p:sp>
      <p:sp>
        <p:nvSpPr>
          <p:cNvPr id="14" name="Rectangle 13">
            <a:extLst>
              <a:ext uri="{FF2B5EF4-FFF2-40B4-BE49-F238E27FC236}">
                <a16:creationId xmlns:a16="http://schemas.microsoft.com/office/drawing/2014/main" id="{C5A63166-3C0C-E1F8-1CBD-517F15E1210A}"/>
              </a:ext>
            </a:extLst>
          </p:cNvPr>
          <p:cNvSpPr/>
          <p:nvPr/>
        </p:nvSpPr>
        <p:spPr>
          <a:xfrm>
            <a:off x="7668292" y="3189449"/>
            <a:ext cx="3253708"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Filter The </a:t>
            </a:r>
            <a:r>
              <a:rPr lang="en-US" noProof="0" dirty="0" err="1"/>
              <a:t>dataFrame</a:t>
            </a:r>
            <a:endParaRPr lang="en-US" noProof="0" dirty="0"/>
          </a:p>
          <a:p>
            <a:pPr algn="ctr"/>
            <a:r>
              <a:rPr lang="en-US" noProof="0" dirty="0"/>
              <a:t>(only in</a:t>
            </a:r>
            <a:r>
              <a:rPr lang="en-US" dirty="0" err="1"/>
              <a:t>clude</a:t>
            </a:r>
            <a:r>
              <a:rPr lang="en-US" dirty="0"/>
              <a:t> Falcon9 launches)</a:t>
            </a:r>
            <a:endParaRPr lang="en-US" noProof="0" dirty="0"/>
          </a:p>
        </p:txBody>
      </p:sp>
      <p:sp>
        <p:nvSpPr>
          <p:cNvPr id="15" name="Rectangle 14">
            <a:extLst>
              <a:ext uri="{FF2B5EF4-FFF2-40B4-BE49-F238E27FC236}">
                <a16:creationId xmlns:a16="http://schemas.microsoft.com/office/drawing/2014/main" id="{AE3201D0-4B48-6287-8BDC-C414FD86450A}"/>
              </a:ext>
            </a:extLst>
          </p:cNvPr>
          <p:cNvSpPr/>
          <p:nvPr/>
        </p:nvSpPr>
        <p:spPr>
          <a:xfrm>
            <a:off x="7688612" y="4374467"/>
            <a:ext cx="3253708" cy="812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t>Replace missing values in </a:t>
            </a:r>
            <a:r>
              <a:rPr lang="en-US" noProof="0" dirty="0" err="1"/>
              <a:t>PayLoad</a:t>
            </a:r>
            <a:r>
              <a:rPr lang="en-US" noProof="0" dirty="0"/>
              <a:t> Mass by it’s mean</a:t>
            </a:r>
          </a:p>
        </p:txBody>
      </p:sp>
      <p:cxnSp>
        <p:nvCxnSpPr>
          <p:cNvPr id="16" name="Connecteur droit avec flèche 15">
            <a:extLst>
              <a:ext uri="{FF2B5EF4-FFF2-40B4-BE49-F238E27FC236}">
                <a16:creationId xmlns:a16="http://schemas.microsoft.com/office/drawing/2014/main" id="{613FE886-4DE7-11C3-1749-C8FDC3A300B5}"/>
              </a:ext>
            </a:extLst>
          </p:cNvPr>
          <p:cNvCxnSpPr/>
          <p:nvPr/>
        </p:nvCxnSpPr>
        <p:spPr>
          <a:xfrm>
            <a:off x="9307763" y="2731845"/>
            <a:ext cx="0" cy="4576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eur droit avec flèche 16">
            <a:extLst>
              <a:ext uri="{FF2B5EF4-FFF2-40B4-BE49-F238E27FC236}">
                <a16:creationId xmlns:a16="http://schemas.microsoft.com/office/drawing/2014/main" id="{76D3ED83-CBBB-B6C2-284F-AC8FCB7FE010}"/>
              </a:ext>
            </a:extLst>
          </p:cNvPr>
          <p:cNvCxnSpPr/>
          <p:nvPr/>
        </p:nvCxnSpPr>
        <p:spPr>
          <a:xfrm>
            <a:off x="9307763" y="4002249"/>
            <a:ext cx="0" cy="379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464</TotalTime>
  <Words>2810</Words>
  <Application>Microsoft Office PowerPoint</Application>
  <PresentationFormat>Grand écran</PresentationFormat>
  <Paragraphs>453</Paragraphs>
  <Slides>50</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50</vt:i4>
      </vt:variant>
    </vt:vector>
  </HeadingPairs>
  <TitlesOfParts>
    <vt:vector size="55" baseType="lpstr">
      <vt:lpstr>Abadi</vt:lpstr>
      <vt:lpstr>Arial</vt:lpstr>
      <vt:lpstr>Calibri</vt:lpstr>
      <vt:lpstr>IBM Plex Mono SemiBold</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Yassine Hakam</cp:lastModifiedBy>
  <cp:revision>220</cp:revision>
  <dcterms:created xsi:type="dcterms:W3CDTF">2021-04-29T18:58:34Z</dcterms:created>
  <dcterms:modified xsi:type="dcterms:W3CDTF">2025-03-16T19:05:28Z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